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5143500" cx="9144000"/>
  <p:notesSz cx="6858000" cy="9144000"/>
  <p:embeddedFontLst>
    <p:embeddedFont>
      <p:font typeface="Roboto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4B18CA-F68B-4B90-8B29-E62AB599AFAD}">
  <a:tblStyle styleId="{374B18CA-F68B-4B90-8B29-E62AB599AFA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Roboto-bold.fntdata"/><Relationship Id="rId96" Type="http://schemas.openxmlformats.org/officeDocument/2006/relationships/font" Target="fonts/Roboto-regular.fntdata"/><Relationship Id="rId11" Type="http://schemas.openxmlformats.org/officeDocument/2006/relationships/slide" Target="slides/slide6.xml"/><Relationship Id="rId99" Type="http://schemas.openxmlformats.org/officeDocument/2006/relationships/font" Target="fonts/Roboto-boldItalic.fntdata"/><Relationship Id="rId10" Type="http://schemas.openxmlformats.org/officeDocument/2006/relationships/slide" Target="slides/slide5.xml"/><Relationship Id="rId98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roceedings.mlr.press/v97/recht19a/recht19a.pdf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9145348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9145348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86c0c3f7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86c0c3f7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86c0c3f7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d86c0c3f7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86c0c3f75_0_3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86c0c3f75_0_3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86c0c3f7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86c0c3f7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86c0c3f75_0_3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86c0c3f75_0_3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other types of uncertainty – </a:t>
            </a:r>
            <a:r>
              <a:rPr lang="en"/>
              <a:t>correlated</a:t>
            </a:r>
            <a:r>
              <a:rPr lang="en"/>
              <a:t> and uncorrelated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86c0c3f75_0_3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86c0c3f75_0_3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86c0c3f7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d86c0c3f7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86c0c3f7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86c0c3f7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86c0c3f7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86c0c3f7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d86c0c3f7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d86c0c3f7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86c0c3f75_0_3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86c0c3f75_0_3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86c0c3f7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86c0c3f7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Jacob Steinhardt, Pang Wei W Koh, and Percy S Liang. Certified defenses for data poisoning attacks. In Advances in neural information processing systems, 2017.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Chen Zhu, W Ronny Huang, Ali Shafahi, Hengduo Li, Gavin Taylor, Christoph Studer, and Tom Goldstein. Transferable clean-label poisoning attacks on deep neural nets. International Conference on Machine Learning, 2019.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@misc{huang2019understanding,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title={Understanding Generalization through Visualizations},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author={W. Ronny Huang and Zeyad Emam and Micah Goldblum and Liam Fowl and Justin K. Terry and Furong Huang and Tom Goldstein},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year={2019},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eprint={1906.03291},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archivePrefix={arXiv},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primaryClass={cs.LG}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d86c0c3f75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d86c0c3f75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86c0c3f7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d86c0c3f7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does other things besides being data-centric, but this is one aspect of confident learning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86c0c3f75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d86c0c3f7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86c0c3f7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d86c0c3f7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From this statistic, we can:</a:t>
            </a:r>
            <a:br>
              <a:rPr lang="en" sz="1000">
                <a:solidFill>
                  <a:srgbClr val="222222"/>
                </a:solidFill>
              </a:rPr>
            </a:br>
            <a:r>
              <a:rPr lang="en" sz="1000">
                <a:solidFill>
                  <a:srgbClr val="222222"/>
                </a:solidFill>
              </a:rPr>
              <a:t>Find label errors</a:t>
            </a:r>
            <a:br>
              <a:rPr lang="en" sz="1000">
                <a:solidFill>
                  <a:srgbClr val="222222"/>
                </a:solidFill>
              </a:rPr>
            </a:br>
            <a:r>
              <a:rPr lang="en" sz="1000">
                <a:solidFill>
                  <a:srgbClr val="222222"/>
                </a:solidFill>
              </a:rPr>
              <a:t>Learn with noisy labels by providing clean data for training</a:t>
            </a:r>
            <a:br>
              <a:rPr lang="en" sz="1000">
                <a:solidFill>
                  <a:srgbClr val="222222"/>
                </a:solidFill>
              </a:rPr>
            </a:br>
            <a:r>
              <a:rPr lang="en" sz="1000">
                <a:solidFill>
                  <a:srgbClr val="222222"/>
                </a:solidFill>
              </a:rPr>
              <a:t>Find ontological issues in the way datasets are labeled.</a:t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From the joint distribution, you can obtain via marginals and conditionals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Related work depends on the prior and transition matrix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is the first work that solves the joint, providing those key statistics for noisy learning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is the key contribution of confident learning</a:t>
            </a:r>
            <a:endParaRPr sz="1800"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86c0c3f75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d86c0c3f75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d86c0c3f75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d86c0c3f7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d86c0c3f75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d86c0c3f75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d86c0c3f75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d86c0c3f75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d86c0c3f75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d86c0c3f75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86c0c3f75_0_3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86c0c3f75_0_3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d86c0c3f75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d86c0c3f75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d86c0c3f75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d86c0c3f75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d86c0c3f75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d86c0c3f75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d86c0c3f75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d86c0c3f75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d86c0c3f75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d86c0c3f75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d86c0c3f75_0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1d86c0c3f75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1d86c0c3f75_0_1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1d86c0c3f75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d86c0c3f75_0_1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d86c0c3f75_0_1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d86c0c3f75_0_2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d86c0c3f75_0_2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1d86c0c3f75_0_2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1d86c0c3f75_0_2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86c0c3f75_0_3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86c0c3f75_0_3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1d86c0c3f75_0_2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1d86c0c3f75_0_2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1d86c0c3f75_0_3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1d86c0c3f75_0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1d86c0c3f75_0_3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1d86c0c3f75_0_3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1d86c0c3f75_0_2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1d86c0c3f75_0_2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1d86c0c3f75_0_2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1d86c0c3f75_0_2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ORDER TO PRESENT THINGS IN THIS SLIDE: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Noise 40% in cifar-10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Cl is robust to change in sparsity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Cl methods perform well compared to recent top performing approaches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(now hit enter and show how data-centric vs model-centric)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Show that the baseline which is simple actually does quite well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Evidence that data-centric thinking is fruitful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Data-centric vs model-centric? What about both?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 practice...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CL methods remove errors first, then use co-teaching for the final training to combine the benefits of both approaches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1d86c0c3f75_0_2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1d86c0c3f75_0_2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1d86c0c3f75_0_2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1d86c0c3f75_0_2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1d86c0c3f75_0_2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1d86c0c3f75_0_2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85200C"/>
                </a:solidFill>
              </a:rPr>
              <a:t>assembles prior work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d86c0c3f75_0_2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d86c0c3f75_0_2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prove this in the paper, but here is the key idea.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g1d86c0c3f75_0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" name="Google Shape;2392;g1d86c0c3f75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median of the 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concept is true of thresholds, counts, ranks -- allows you to avoid the effects of outliers.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for the class of these methods - names for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6e46d470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d6e46d47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d86c0c3f75_0_2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1d86c0c3f75_0_2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1d86c0c3f75_0_2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1d86c0c3f75_0_2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d86c0c3f75_0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d86c0c3f75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1d86c0c3f75_0_2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1d86c0c3f75_0_2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1d86c0c3f75_0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" name="Google Shape;2497;g1d86c0c3f75_0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1d86c0c3f75_0_2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1d86c0c3f75_0_2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1d86c0c3f75_0_2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1d86c0c3f75_0_2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1d86c0c3f75_0_2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1d86c0c3f75_0_2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1d86c0c3f75_0_2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1d86c0c3f75_0_2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1d86c0c3f75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1d86c0c3f75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86c0c3f75_0_3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d86c0c3f75_0_3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d86c0c3f75_0_2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d86c0c3f75_0_2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1d86c0c3f75_0_2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1d86c0c3f75_0_2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1d86c0c3f75_0_2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2" name="Google Shape;2662;g1d86c0c3f75_0_2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1d86c0c3f75_0_2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1d86c0c3f75_0_2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1d86c0c3f75_0_2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" name="Google Shape;2719;g1d86c0c3f75_0_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g1d86c0c3f75_0_2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8" name="Google Shape;2738;g1d86c0c3f75_0_2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1d86c0c3f75_0_2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" name="Google Shape;2757;g1d86c0c3f75_0_2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1d86c0c3f75_0_2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9" name="Google Shape;2789;g1d86c0c3f75_0_2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1d86c0c3f75_0_2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9" name="Google Shape;2809;g1d86c0c3f75_0_2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g1d86c0c3f75_0_2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2" name="Google Shape;2832;g1d86c0c3f75_0_2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86c0c3f75_0_3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86c0c3f75_0_3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1d86c0c3f75_0_2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1d86c0c3f75_0_2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1d86c0c3f75_0_2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1d86c0c3f75_0_2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1d86c0c3f75_0_2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0" name="Google Shape;2920;g1d86c0c3f75_0_2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g1d86c0c3f75_0_2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4" name="Google Shape;2964;g1d86c0c3f75_0_2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1d86c0c3f75_0_3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1d86c0c3f75_0_3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1d86c0c3f75_0_3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1d86c0c3f75_0_3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1d86c0c3f75_0_3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1d86c0c3f75_0_3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1d86c0c3f75_0_3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1d86c0c3f75_0_3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http://proceedings.mlr.press/v97/recht19a/recht19a.pdf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ImageNet Classifiers Generalize to ImageNet?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Recht, Rebecca Roelofs,  Ludwig Schmidt,  Vaishaal Shankar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http://proceedings.mlr.press/v119/shankar20c/shankar20c.pdf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1d86c0c3f75_0_3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1d86c0c3f75_0_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1d86c0c3f75_0_3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1d86c0c3f75_0_3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86c0c3f75_0_3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86c0c3f75_0_3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1d86c0c3f75_0_3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g1d86c0c3f75_0_3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g1d86c0c3f75_0_3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6" name="Google Shape;3116;g1d86c0c3f75_0_3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Explain how noise is increased on this slide (not later)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Interpolating toward the smaller subset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Define x axis at very beginning (context with suvrits work)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1d86c0c3f75_0_3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1d86c0c3f75_0_3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1d86c0c3f75_0_3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1d86c0c3f75_0_3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g1d86c0c3f75_0_3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" name="Google Shape;3147;g1d86c0c3f75_0_3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g1d86c0c3f75_0_3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9" name="Google Shape;3159;g1d86c0c3f75_0_3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deployment which can have dire consequences for self driving cars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1e02add60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" name="Google Shape;3171;g1e02add60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1d86c0c3f75_0_3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1d86c0c3f75_0_3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gfd5edf8852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6" name="Google Shape;3186;gfd5edf8852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187db60a0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" name="Google Shape;3194;g187db60a0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86c0c3f7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86c0c3f7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187db60a0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187db60a0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294246" y="4852375"/>
            <a:ext cx="81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3175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5200C"/>
              </a:solidFill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940250"/>
            <a:ext cx="28005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lt2"/>
                </a:solidFill>
              </a:rPr>
              <a:t>Lecture 2 - Label Errors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195350" y="4940250"/>
            <a:ext cx="29484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68"/>
              </a:buClr>
              <a:buSzPts val="2800"/>
              <a:buNone/>
              <a:defRPr sz="2800">
                <a:solidFill>
                  <a:srgbClr val="005E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800">
                <a:solidFill>
                  <a:srgbClr val="005E68"/>
                </a:solidFill>
              </a:defRPr>
            </a:lvl1pPr>
            <a:lvl2pPr lvl="1" algn="r">
              <a:buNone/>
              <a:defRPr b="1" sz="800">
                <a:solidFill>
                  <a:srgbClr val="005E68"/>
                </a:solidFill>
              </a:defRPr>
            </a:lvl2pPr>
            <a:lvl3pPr lvl="2" algn="r">
              <a:buNone/>
              <a:defRPr b="1" sz="800">
                <a:solidFill>
                  <a:srgbClr val="005E68"/>
                </a:solidFill>
              </a:defRPr>
            </a:lvl3pPr>
            <a:lvl4pPr lvl="3" algn="r">
              <a:buNone/>
              <a:defRPr b="1" sz="800">
                <a:solidFill>
                  <a:srgbClr val="005E68"/>
                </a:solidFill>
              </a:defRPr>
            </a:lvl4pPr>
            <a:lvl5pPr lvl="4" algn="r">
              <a:buNone/>
              <a:defRPr b="1" sz="800">
                <a:solidFill>
                  <a:srgbClr val="005E68"/>
                </a:solidFill>
              </a:defRPr>
            </a:lvl5pPr>
            <a:lvl6pPr lvl="5" algn="r">
              <a:buNone/>
              <a:defRPr b="1" sz="800">
                <a:solidFill>
                  <a:srgbClr val="005E68"/>
                </a:solidFill>
              </a:defRPr>
            </a:lvl6pPr>
            <a:lvl7pPr lvl="6" algn="r">
              <a:buNone/>
              <a:defRPr b="1" sz="800">
                <a:solidFill>
                  <a:srgbClr val="005E68"/>
                </a:solidFill>
              </a:defRPr>
            </a:lvl7pPr>
            <a:lvl8pPr lvl="7" algn="r">
              <a:buNone/>
              <a:defRPr b="1" sz="800">
                <a:solidFill>
                  <a:srgbClr val="005E68"/>
                </a:solidFill>
              </a:defRPr>
            </a:lvl8pPr>
            <a:lvl9pPr lvl="8" algn="r">
              <a:buNone/>
              <a:defRPr b="1" sz="800">
                <a:solidFill>
                  <a:srgbClr val="005E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45786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EFEFEF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578600" y="0"/>
            <a:ext cx="45654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2800550" y="4940250"/>
            <a:ext cx="3394800" cy="2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</a:rPr>
              <a:t>Introduction to Data-centric AI</a:t>
            </a:r>
            <a:endParaRPr b="1" sz="800"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Relationship Id="rId7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labelerrors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14" Type="http://schemas.openxmlformats.org/officeDocument/2006/relationships/image" Target="../media/image44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hyperlink" Target="https://labelerrors.com/" TargetMode="Externa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7" Type="http://schemas.openxmlformats.org/officeDocument/2006/relationships/image" Target="../media/image32.png"/><Relationship Id="rId8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6.png"/><Relationship Id="rId11" Type="http://schemas.openxmlformats.org/officeDocument/2006/relationships/image" Target="../media/image36.png"/><Relationship Id="rId10" Type="http://schemas.openxmlformats.org/officeDocument/2006/relationships/image" Target="../media/image37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Relationship Id="rId15" Type="http://schemas.openxmlformats.org/officeDocument/2006/relationships/image" Target="../media/image70.png"/><Relationship Id="rId14" Type="http://schemas.openxmlformats.org/officeDocument/2006/relationships/image" Target="../media/image60.png"/><Relationship Id="rId17" Type="http://schemas.openxmlformats.org/officeDocument/2006/relationships/image" Target="../media/image52.png"/><Relationship Id="rId16" Type="http://schemas.openxmlformats.org/officeDocument/2006/relationships/image" Target="../media/image54.png"/><Relationship Id="rId5" Type="http://schemas.openxmlformats.org/officeDocument/2006/relationships/image" Target="../media/image45.png"/><Relationship Id="rId19" Type="http://schemas.openxmlformats.org/officeDocument/2006/relationships/image" Target="../media/image55.png"/><Relationship Id="rId6" Type="http://schemas.openxmlformats.org/officeDocument/2006/relationships/image" Target="../media/image34.png"/><Relationship Id="rId18" Type="http://schemas.openxmlformats.org/officeDocument/2006/relationships/image" Target="../media/image48.png"/><Relationship Id="rId7" Type="http://schemas.openxmlformats.org/officeDocument/2006/relationships/image" Target="../media/image41.png"/><Relationship Id="rId8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labelerrors.com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Relationship Id="rId4" Type="http://schemas.openxmlformats.org/officeDocument/2006/relationships/image" Target="../media/image20.png"/><Relationship Id="rId5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Relationship Id="rId4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labelerrors.com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71.png"/><Relationship Id="rId5" Type="http://schemas.openxmlformats.org/officeDocument/2006/relationships/image" Target="../media/image65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Relationship Id="rId6" Type="http://schemas.openxmlformats.org/officeDocument/2006/relationships/image" Target="../media/image77.png"/><Relationship Id="rId7" Type="http://schemas.openxmlformats.org/officeDocument/2006/relationships/image" Target="../media/image76.png"/><Relationship Id="rId8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7.png"/><Relationship Id="rId4" Type="http://schemas.openxmlformats.org/officeDocument/2006/relationships/hyperlink" Target="https://labelerrors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abs/1911.00068" TargetMode="External"/><Relationship Id="rId4" Type="http://schemas.openxmlformats.org/officeDocument/2006/relationships/hyperlink" Target="https://arxiv.org/abs/2103.14749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Relationship Id="rId4" Type="http://schemas.openxmlformats.org/officeDocument/2006/relationships/image" Target="../media/image8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7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3.png"/><Relationship Id="rId4" Type="http://schemas.openxmlformats.org/officeDocument/2006/relationships/image" Target="../media/image84.png"/><Relationship Id="rId5" Type="http://schemas.openxmlformats.org/officeDocument/2006/relationships/image" Target="../media/image90.png"/><Relationship Id="rId6" Type="http://schemas.openxmlformats.org/officeDocument/2006/relationships/image" Target="../media/image88.png"/><Relationship Id="rId7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1.png"/><Relationship Id="rId4" Type="http://schemas.openxmlformats.org/officeDocument/2006/relationships/image" Target="../media/image9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labelerrors.com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6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9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1911.00068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Notation</a:t>
            </a:r>
            <a:endParaRPr/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22"/>
          <p:cNvGrpSpPr/>
          <p:nvPr/>
        </p:nvGrpSpPr>
        <p:grpSpPr>
          <a:xfrm>
            <a:off x="237650" y="966575"/>
            <a:ext cx="3591300" cy="550500"/>
            <a:chOff x="3165125" y="3196150"/>
            <a:chExt cx="3591300" cy="550500"/>
          </a:xfrm>
        </p:grpSpPr>
        <p:pic>
          <p:nvPicPr>
            <p:cNvPr id="151" name="Google Shape;15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41563" y="3294356"/>
              <a:ext cx="182183" cy="26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2"/>
            <p:cNvSpPr txBox="1"/>
            <p:nvPr/>
          </p:nvSpPr>
          <p:spPr>
            <a:xfrm>
              <a:off x="3165125" y="3196150"/>
              <a:ext cx="35913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 - observed, noisy label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grpSp>
        <p:nvGrpSpPr>
          <p:cNvPr id="153" name="Google Shape;153;p22"/>
          <p:cNvGrpSpPr/>
          <p:nvPr/>
        </p:nvGrpSpPr>
        <p:grpSpPr>
          <a:xfrm>
            <a:off x="514103" y="1430075"/>
            <a:ext cx="4969872" cy="431100"/>
            <a:chOff x="514103" y="1430075"/>
            <a:chExt cx="4969872" cy="431100"/>
          </a:xfrm>
        </p:grpSpPr>
        <p:pic>
          <p:nvPicPr>
            <p:cNvPr id="154" name="Google Shape;15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103" y="1473575"/>
              <a:ext cx="290227" cy="34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6275" y="1430075"/>
              <a:ext cx="4787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 - unobserved, latent, correct label</a:t>
              </a:r>
              <a:endParaRPr/>
            </a:p>
          </p:txBody>
        </p:sp>
      </p:grpSp>
      <p:grpSp>
        <p:nvGrpSpPr>
          <p:cNvPr id="156" name="Google Shape;156;p22"/>
          <p:cNvGrpSpPr/>
          <p:nvPr/>
        </p:nvGrpSpPr>
        <p:grpSpPr>
          <a:xfrm>
            <a:off x="478821" y="1878175"/>
            <a:ext cx="8164354" cy="431100"/>
            <a:chOff x="478821" y="1878175"/>
            <a:chExt cx="8164354" cy="431100"/>
          </a:xfrm>
        </p:grpSpPr>
        <p:pic>
          <p:nvPicPr>
            <p:cNvPr id="157" name="Google Shape;15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821" y="1927556"/>
              <a:ext cx="1128777" cy="34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2"/>
            <p:cNvSpPr txBox="1"/>
            <p:nvPr/>
          </p:nvSpPr>
          <p:spPr>
            <a:xfrm>
              <a:off x="1559275" y="1878175"/>
              <a:ext cx="708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 - set of examples with noisy observed label </a:t>
              </a:r>
              <a:r>
                <a:rPr i="1" lang="en" sz="1600">
                  <a:solidFill>
                    <a:schemeClr val="dk1"/>
                  </a:solidFill>
                </a:rPr>
                <a:t>i</a:t>
              </a:r>
              <a:r>
                <a:rPr lang="en" sz="1600">
                  <a:solidFill>
                    <a:schemeClr val="dk1"/>
                  </a:solidFill>
                </a:rPr>
                <a:t>, but actually belong to class </a:t>
              </a:r>
              <a:r>
                <a:rPr i="1" lang="en" sz="1600">
                  <a:solidFill>
                    <a:schemeClr val="dk1"/>
                  </a:solidFill>
                </a:rPr>
                <a:t>j</a:t>
              </a:r>
              <a:endParaRPr/>
            </a:p>
          </p:txBody>
        </p:sp>
      </p:grpSp>
      <p:grpSp>
        <p:nvGrpSpPr>
          <p:cNvPr id="159" name="Google Shape;159;p22"/>
          <p:cNvGrpSpPr/>
          <p:nvPr/>
        </p:nvGrpSpPr>
        <p:grpSpPr>
          <a:xfrm>
            <a:off x="484380" y="2323697"/>
            <a:ext cx="9296145" cy="431100"/>
            <a:chOff x="484380" y="2323697"/>
            <a:chExt cx="9296145" cy="431100"/>
          </a:xfrm>
        </p:grpSpPr>
        <p:pic>
          <p:nvPicPr>
            <p:cNvPr id="160" name="Google Shape;160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380" y="2352975"/>
              <a:ext cx="2278442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22"/>
            <p:cNvSpPr txBox="1"/>
            <p:nvPr/>
          </p:nvSpPr>
          <p:spPr>
            <a:xfrm>
              <a:off x="2696625" y="2323697"/>
              <a:ext cx="708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- counts in each set</a:t>
              </a:r>
              <a:endParaRPr/>
            </a:p>
          </p:txBody>
        </p:sp>
      </p:grpSp>
      <p:grpSp>
        <p:nvGrpSpPr>
          <p:cNvPr id="162" name="Google Shape;162;p22"/>
          <p:cNvGrpSpPr/>
          <p:nvPr/>
        </p:nvGrpSpPr>
        <p:grpSpPr>
          <a:xfrm>
            <a:off x="514100" y="2809125"/>
            <a:ext cx="8665225" cy="431100"/>
            <a:chOff x="514100" y="2809125"/>
            <a:chExt cx="8665225" cy="431100"/>
          </a:xfrm>
        </p:grpSpPr>
        <p:grpSp>
          <p:nvGrpSpPr>
            <p:cNvPr id="163" name="Google Shape;163;p22"/>
            <p:cNvGrpSpPr/>
            <p:nvPr/>
          </p:nvGrpSpPr>
          <p:grpSpPr>
            <a:xfrm>
              <a:off x="1491525" y="2809125"/>
              <a:ext cx="7687800" cy="431100"/>
              <a:chOff x="1491525" y="2809125"/>
              <a:chExt cx="7687800" cy="431100"/>
            </a:xfrm>
          </p:grpSpPr>
          <p:sp>
            <p:nvSpPr>
              <p:cNvPr id="164" name="Google Shape;164;p22"/>
              <p:cNvSpPr txBox="1"/>
              <p:nvPr/>
            </p:nvSpPr>
            <p:spPr>
              <a:xfrm>
                <a:off x="1491525" y="2809125"/>
                <a:ext cx="76878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 - joint distribution of noisy labels and true labels (</a:t>
                </a:r>
                <a:r>
                  <a:rPr lang="en">
                    <a:solidFill>
                      <a:schemeClr val="dk1"/>
                    </a:solidFill>
                  </a:rPr>
                  <a:t>estimated by normalizing                    )          </a:t>
                </a:r>
                <a:endParaRPr/>
              </a:p>
            </p:txBody>
          </p:sp>
          <p:pic>
            <p:nvPicPr>
              <p:cNvPr id="165" name="Google Shape;165;p2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59036" t="0"/>
              <a:stretch/>
            </p:blipFill>
            <p:spPr>
              <a:xfrm>
                <a:off x="8024000" y="2827875"/>
                <a:ext cx="933326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6" name="Google Shape;16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100" y="2899237"/>
              <a:ext cx="1095474" cy="250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499239" y="3246569"/>
            <a:ext cx="8680086" cy="431100"/>
            <a:chOff x="499239" y="3246569"/>
            <a:chExt cx="8680086" cy="431100"/>
          </a:xfrm>
        </p:grpSpPr>
        <p:pic>
          <p:nvPicPr>
            <p:cNvPr id="168" name="Google Shape;168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9239" y="3336809"/>
              <a:ext cx="1125200" cy="287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2"/>
            <p:cNvSpPr txBox="1"/>
            <p:nvPr/>
          </p:nvSpPr>
          <p:spPr>
            <a:xfrm>
              <a:off x="1491525" y="3246569"/>
              <a:ext cx="7687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- transition probability that label </a:t>
              </a:r>
              <a:r>
                <a:rPr i="1" lang="en" sz="1600">
                  <a:solidFill>
                    <a:schemeClr val="dk1"/>
                  </a:solidFill>
                </a:rPr>
                <a:t>j</a:t>
              </a:r>
              <a:r>
                <a:rPr lang="en" sz="1600">
                  <a:solidFill>
                    <a:schemeClr val="dk1"/>
                  </a:solidFill>
                </a:rPr>
                <a:t> is flipped to label </a:t>
              </a:r>
              <a:r>
                <a:rPr i="1" lang="en" sz="1600">
                  <a:solidFill>
                    <a:schemeClr val="dk1"/>
                  </a:solidFill>
                </a:rPr>
                <a:t>i</a:t>
              </a:r>
              <a:r>
                <a:rPr lang="en">
                  <a:solidFill>
                    <a:schemeClr val="dk1"/>
                  </a:solidFill>
                </a:rPr>
                <a:t>     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we?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Noise +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2911400" y="2267199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noisy labels come from?</a:t>
            </a:r>
            <a:endParaRPr/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9" name="Google Shape;189;p24"/>
          <p:cNvGrpSpPr/>
          <p:nvPr/>
        </p:nvGrpSpPr>
        <p:grpSpPr>
          <a:xfrm>
            <a:off x="1826550" y="4122400"/>
            <a:ext cx="1990425" cy="292800"/>
            <a:chOff x="1826550" y="4122400"/>
            <a:chExt cx="1990425" cy="292800"/>
          </a:xfrm>
        </p:grpSpPr>
        <p:sp>
          <p:nvSpPr>
            <p:cNvPr id="190" name="Google Shape;190;p24"/>
            <p:cNvSpPr/>
            <p:nvPr/>
          </p:nvSpPr>
          <p:spPr>
            <a:xfrm>
              <a:off x="1826550" y="4122400"/>
              <a:ext cx="482100" cy="2928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3334875" y="4122400"/>
              <a:ext cx="482100" cy="2928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24"/>
          <p:cNvGrpSpPr/>
          <p:nvPr/>
        </p:nvGrpSpPr>
        <p:grpSpPr>
          <a:xfrm>
            <a:off x="1361700" y="4493200"/>
            <a:ext cx="5294675" cy="259200"/>
            <a:chOff x="1361700" y="4493200"/>
            <a:chExt cx="5294675" cy="259200"/>
          </a:xfrm>
        </p:grpSpPr>
        <p:sp>
          <p:nvSpPr>
            <p:cNvPr id="193" name="Google Shape;193;p24"/>
            <p:cNvSpPr/>
            <p:nvPr/>
          </p:nvSpPr>
          <p:spPr>
            <a:xfrm>
              <a:off x="1361700" y="4493200"/>
              <a:ext cx="2528100" cy="2592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5076275" y="4493200"/>
              <a:ext cx="1580100" cy="259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164425" y="934775"/>
            <a:ext cx="8520600" cy="348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Clicked the wrong button (upvote/downvote, 1 star instead of 5 stars)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Mistakes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Mismeasurement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Incompetence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ML model’s bad 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Corruption and a million other places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of these result in labels being flipped to other labels.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 of label flippings: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of a Dog is labeled Fox,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168103" y="4396829"/>
            <a:ext cx="78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Tweet “Hi welcome to the team!” is labeled Toxic language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600" y="2593550"/>
            <a:ext cx="2813974" cy="15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5"/>
          <p:cNvGrpSpPr/>
          <p:nvPr/>
        </p:nvGrpSpPr>
        <p:grpSpPr>
          <a:xfrm>
            <a:off x="268100" y="1898156"/>
            <a:ext cx="8252203" cy="966319"/>
            <a:chOff x="268100" y="1898156"/>
            <a:chExt cx="8252203" cy="966319"/>
          </a:xfrm>
        </p:grpSpPr>
        <p:sp>
          <p:nvSpPr>
            <p:cNvPr id="203" name="Google Shape;203;p25"/>
            <p:cNvSpPr/>
            <p:nvPr/>
          </p:nvSpPr>
          <p:spPr>
            <a:xfrm>
              <a:off x="268100" y="1989675"/>
              <a:ext cx="7951500" cy="874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 txBox="1"/>
            <p:nvPr/>
          </p:nvSpPr>
          <p:spPr>
            <a:xfrm>
              <a:off x="7024503" y="1898156"/>
              <a:ext cx="1495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</a:rPr>
                <a:t>Least assuming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sp>
        <p:nvSpPr>
          <p:cNvPr id="205" name="Google Shape;205;p25"/>
          <p:cNvSpPr txBox="1"/>
          <p:nvPr>
            <p:ph type="title"/>
          </p:nvPr>
        </p:nvSpPr>
        <p:spPr>
          <a:xfrm>
            <a:off x="237650" y="203175"/>
            <a:ext cx="86241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label noise </a:t>
            </a:r>
            <a:r>
              <a:rPr lang="en" sz="2400"/>
              <a:t>(how noisy labels are generated)</a:t>
            </a:r>
            <a:endParaRPr sz="2400"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Uniform/symmetric class-conditional label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       Da        d         d             and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00">
                <a:solidFill>
                  <a:srgbClr val="073763"/>
                </a:solidFill>
              </a:rPr>
              <a:t>Goldberger and BenReuven (2017); Arazo et al. (2019); Huang et al. (ICCV, 2019); Chen et al. (ICML, 2019)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Systematic/Asymmetric Class-Conditional Label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Asdfas asd   d  can be </a:t>
            </a:r>
            <a:r>
              <a:rPr lang="en" u="sng"/>
              <a:t>any</a:t>
            </a:r>
            <a:r>
              <a:rPr lang="en"/>
              <a:t> valid distribution </a:t>
            </a:r>
            <a:r>
              <a:rPr lang="en">
                <a:solidFill>
                  <a:srgbClr val="073763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← Focus of this lecture</a:t>
            </a:r>
            <a:endParaRPr/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Wang et al. (2019), </a:t>
            </a:r>
            <a:r>
              <a:rPr lang="en" sz="1000">
                <a:solidFill>
                  <a:srgbClr val="1C4587"/>
                </a:solidFill>
              </a:rPr>
              <a:t>Natarajan et al. (2017), Lipton et al. (2018)</a:t>
            </a:r>
            <a:r>
              <a:rPr lang="en" sz="1000">
                <a:solidFill>
                  <a:srgbClr val="073763"/>
                </a:solidFill>
              </a:rPr>
              <a:t>, Goldberger &amp; Ben-Reuven (2017), Sukhbaatar et al. (2015)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Instance-Dependent Label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  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a lot of assumptions on data distribution.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 of scope for this lecture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00">
                <a:solidFill>
                  <a:srgbClr val="073763"/>
                </a:solidFill>
              </a:rPr>
              <a:t>Menon et al. (2016), Xia et al. (2020), Cheng et al. (2020), Berthon et al. (2020), Wang et al. (2021)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00" y="1296838"/>
            <a:ext cx="2703774" cy="3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284" y="1262941"/>
            <a:ext cx="2658239" cy="31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5">
            <a:alphaModFix/>
          </a:blip>
          <a:srcRect b="0" l="0" r="0" t="13103"/>
          <a:stretch/>
        </p:blipFill>
        <p:spPr>
          <a:xfrm>
            <a:off x="7333250" y="856513"/>
            <a:ext cx="1187050" cy="10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3">
            <a:alphaModFix/>
          </a:blip>
          <a:srcRect b="0" l="0" r="47652" t="0"/>
          <a:stretch/>
        </p:blipFill>
        <p:spPr>
          <a:xfrm>
            <a:off x="1145750" y="2278600"/>
            <a:ext cx="1415399" cy="3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164425" y="1912625"/>
            <a:ext cx="8355900" cy="9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2625" y="3144075"/>
            <a:ext cx="1697969" cy="3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>
            <a:off x="277525" y="2761625"/>
            <a:ext cx="8242800" cy="15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3903875" y="1309025"/>
            <a:ext cx="3049800" cy="3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237650" y="203175"/>
            <a:ext cx="8955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What’s Uncertainty?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is the opposite of confidence.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It’s the “lack of confidence” (how uncertain) a model is about its class prediction for a given datapoint.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Uncertainty depends 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‘difficulty’ of an example (aleatoric)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model’s inability to understand the example (epistemic)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model has never seen an example like that before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</a:t>
            </a:r>
            <a:r>
              <a:rPr lang="en"/>
              <a:t>model is too simple</a:t>
            </a:r>
            <a:endParaRPr/>
          </a:p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Uncertainty? Epistemic vs Aleatoric Uncertainty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machine learning with noisy labels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b="1" lang="en" u="sng">
                <a:solidFill>
                  <a:srgbClr val="980000"/>
                </a:solidFill>
              </a:rPr>
              <a:t>l</a:t>
            </a:r>
            <a:r>
              <a:rPr b="1" lang="en"/>
              <a:t>eatoric Uncertainty</a:t>
            </a:r>
            <a:r>
              <a:rPr lang="en"/>
              <a:t>: </a:t>
            </a:r>
            <a:r>
              <a:rPr b="1" lang="en" u="sng">
                <a:solidFill>
                  <a:srgbClr val="980000"/>
                </a:solidFill>
              </a:rPr>
              <a:t>L</a:t>
            </a:r>
            <a:r>
              <a:rPr lang="en"/>
              <a:t>abel Noise (labels have been flipped to other classes)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Episte</a:t>
            </a:r>
            <a:r>
              <a:rPr b="1" lang="en" u="sng">
                <a:solidFill>
                  <a:srgbClr val="980000"/>
                </a:solidFill>
              </a:rPr>
              <a:t>m</a:t>
            </a:r>
            <a:r>
              <a:rPr b="1" lang="en"/>
              <a:t>ic Uncertainty</a:t>
            </a:r>
            <a:r>
              <a:rPr lang="en"/>
              <a:t>: </a:t>
            </a:r>
            <a:r>
              <a:rPr b="1" lang="en" u="sng">
                <a:solidFill>
                  <a:srgbClr val="980000"/>
                </a:solidFill>
              </a:rPr>
              <a:t>M</a:t>
            </a:r>
            <a:r>
              <a:rPr lang="en"/>
              <a:t>odel Noise (erroneous predicted probabilities)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237650" y="203175"/>
            <a:ext cx="8850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 label noise process assumption necessary? </a:t>
            </a:r>
            <a:r>
              <a:rPr lang="en">
                <a:solidFill>
                  <a:schemeClr val="dk2"/>
                </a:solidFill>
              </a:rPr>
              <a:t>(yes)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164425" y="934775"/>
            <a:ext cx="85206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predicted probabilities of a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238" y="1321750"/>
            <a:ext cx="2201668" cy="6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11700" y="1897950"/>
            <a:ext cx="8520600" cy="17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expresses both: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noisy model outputs (</a:t>
            </a:r>
            <a:r>
              <a:rPr b="1" lang="en"/>
              <a:t>epistemic</a:t>
            </a:r>
            <a:r>
              <a:rPr lang="en"/>
              <a:t> uncertainty)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noise of every example (</a:t>
            </a:r>
            <a:r>
              <a:rPr b="1" lang="en"/>
              <a:t>aleatoric</a:t>
            </a:r>
            <a:r>
              <a:rPr lang="en"/>
              <a:t> uncertainty)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 noise process assumption → cannot </a:t>
            </a:r>
            <a:r>
              <a:rPr b="1" lang="en"/>
              <a:t>disambiguate</a:t>
            </a:r>
            <a:r>
              <a:rPr lang="en"/>
              <a:t> the two sources of noise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To disambiguate epistemic uncertainty from aleatoric uncertainty, we use a reasonable assumption to remove the dependency on       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505" y="4528739"/>
            <a:ext cx="253220" cy="2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25" y="2037844"/>
            <a:ext cx="932400" cy="210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assumes </a:t>
            </a:r>
            <a:r>
              <a:rPr b="1" lang="en"/>
              <a:t>class-conditional </a:t>
            </a:r>
            <a:r>
              <a:rPr lang="en"/>
              <a:t>label noise</a:t>
            </a:r>
            <a:endParaRPr/>
          </a:p>
        </p:txBody>
      </p:sp>
      <p:sp>
        <p:nvSpPr>
          <p:cNvPr id="246" name="Google Shape;246;p2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578" y="3703150"/>
            <a:ext cx="290227" cy="34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9"/>
          <p:cNvGrpSpPr/>
          <p:nvPr/>
        </p:nvGrpSpPr>
        <p:grpSpPr>
          <a:xfrm>
            <a:off x="3165125" y="3196150"/>
            <a:ext cx="3591300" cy="550500"/>
            <a:chOff x="3165125" y="3196150"/>
            <a:chExt cx="3591300" cy="550500"/>
          </a:xfrm>
        </p:grpSpPr>
        <p:pic>
          <p:nvPicPr>
            <p:cNvPr id="249" name="Google Shape;249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1563" y="3294356"/>
              <a:ext cx="182183" cy="26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9"/>
            <p:cNvSpPr txBox="1"/>
            <p:nvPr/>
          </p:nvSpPr>
          <p:spPr>
            <a:xfrm>
              <a:off x="3165125" y="3196150"/>
              <a:ext cx="35913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- observed, noisy label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sp>
        <p:nvSpPr>
          <p:cNvPr id="251" name="Google Shape;251;p29"/>
          <p:cNvSpPr txBox="1"/>
          <p:nvPr/>
        </p:nvSpPr>
        <p:spPr>
          <a:xfrm>
            <a:off x="1937450" y="4029875"/>
            <a:ext cx="5245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2225" y="2284175"/>
            <a:ext cx="4259561" cy="7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64425" y="934775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</a:t>
            </a:r>
            <a:r>
              <a:rPr b="1" lang="en"/>
              <a:t> assume</a:t>
            </a:r>
            <a:r>
              <a:rPr lang="en"/>
              <a:t> labels are flipped based on an unknown transition matrix             that depends only on pairwise noise rates between classes, not the data </a:t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9100" y="1035109"/>
            <a:ext cx="690899" cy="26347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3623750" y="3659650"/>
            <a:ext cx="478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unobserved, latent, correct label</a:t>
            </a:r>
            <a:endParaRPr/>
          </a:p>
        </p:txBody>
      </p:sp>
      <p:sp>
        <p:nvSpPr>
          <p:cNvPr id="256" name="Google Shape;256;p29"/>
          <p:cNvSpPr txBox="1"/>
          <p:nvPr/>
        </p:nvSpPr>
        <p:spPr>
          <a:xfrm>
            <a:off x="4149950" y="4506300"/>
            <a:ext cx="531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Class-conditional noise process first introduced by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rgbClr val="073763"/>
                </a:solidFill>
              </a:rPr>
              <a:t>Angluin and Laird (1988)</a:t>
            </a:r>
            <a:endParaRPr sz="1000">
              <a:solidFill>
                <a:srgbClr val="073763"/>
              </a:solidFill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6001" y="1412400"/>
            <a:ext cx="246700" cy="1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237650" y="3114125"/>
            <a:ext cx="25470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This assumption is reasonable for real-world data. Let’s look at some...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assumes </a:t>
            </a:r>
            <a:r>
              <a:rPr b="1" lang="en"/>
              <a:t>class-conditional </a:t>
            </a:r>
            <a:r>
              <a:rPr lang="en"/>
              <a:t>label noise</a:t>
            </a:r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0" y="2861825"/>
            <a:ext cx="4184100" cy="1196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7" name="Google Shape;267;p30"/>
          <p:cNvSpPr txBox="1"/>
          <p:nvPr>
            <p:ph idx="1" type="body"/>
          </p:nvPr>
        </p:nvSpPr>
        <p:spPr>
          <a:xfrm>
            <a:off x="0" y="4058350"/>
            <a:ext cx="4184100" cy="86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0" y="4073575"/>
            <a:ext cx="4184100" cy="86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Given its realistic nature, we choose to solve for “class-conditional noise” in CL.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0" y="2861825"/>
            <a:ext cx="4184100" cy="1196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This “class-conditional” label noise depends on the class, not the image data       (what the pig looks like)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4">
            <a:alphaModFix/>
          </a:blip>
          <a:srcRect b="0" l="0" r="11441" t="-10"/>
          <a:stretch/>
        </p:blipFill>
        <p:spPr>
          <a:xfrm>
            <a:off x="3055450" y="3251475"/>
            <a:ext cx="218375" cy="1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0" y="381000"/>
            <a:ext cx="2257800" cy="248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55450" y="508000"/>
            <a:ext cx="21741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 real-world images, lots of “boars” were mislabeled as “pigs”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But no “missiles” or “keyboards” were mislabeled as “pigs”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273" name="Google Shape;273;p30"/>
          <p:cNvGrpSpPr/>
          <p:nvPr/>
        </p:nvGrpSpPr>
        <p:grpSpPr>
          <a:xfrm>
            <a:off x="2427100" y="1961450"/>
            <a:ext cx="6451700" cy="669275"/>
            <a:chOff x="2427100" y="1961450"/>
            <a:chExt cx="6451700" cy="669275"/>
          </a:xfrm>
        </p:grpSpPr>
        <p:sp>
          <p:nvSpPr>
            <p:cNvPr id="274" name="Google Shape;274;p30"/>
            <p:cNvSpPr/>
            <p:nvPr/>
          </p:nvSpPr>
          <p:spPr>
            <a:xfrm>
              <a:off x="24271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37860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1449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656025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7897975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2455325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37860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51449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65038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78627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30"/>
          <p:cNvGrpSpPr/>
          <p:nvPr/>
        </p:nvGrpSpPr>
        <p:grpSpPr>
          <a:xfrm>
            <a:off x="4495800" y="4138775"/>
            <a:ext cx="2375025" cy="692114"/>
            <a:chOff x="4495800" y="4138775"/>
            <a:chExt cx="2375025" cy="692114"/>
          </a:xfrm>
        </p:grpSpPr>
        <p:sp>
          <p:nvSpPr>
            <p:cNvPr id="285" name="Google Shape;285;p30"/>
            <p:cNvSpPr/>
            <p:nvPr/>
          </p:nvSpPr>
          <p:spPr>
            <a:xfrm>
              <a:off x="4516950" y="4138775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5897025" y="4138775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495800" y="4644889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5851822" y="4644889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assumes </a:t>
            </a:r>
            <a:r>
              <a:rPr b="1" lang="en"/>
              <a:t>class-conditional </a:t>
            </a:r>
            <a:r>
              <a:rPr lang="en"/>
              <a:t>label noise</a:t>
            </a:r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/>
          <p:nvPr/>
        </p:nvSpPr>
        <p:spPr>
          <a:xfrm>
            <a:off x="55450" y="2810525"/>
            <a:ext cx="7827900" cy="2108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 txBox="1"/>
          <p:nvPr>
            <p:ph idx="1" type="body"/>
          </p:nvPr>
        </p:nvSpPr>
        <p:spPr>
          <a:xfrm>
            <a:off x="0" y="381000"/>
            <a:ext cx="2257800" cy="248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55450" y="508000"/>
            <a:ext cx="21741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What does uniform label noise look like?</a:t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073763"/>
                </a:solidFill>
              </a:rPr>
              <a:t>Goldberger and BenReuven (2017) Arazo et al. (2019)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700" y="656000"/>
            <a:ext cx="5361423" cy="21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3279" y="656000"/>
            <a:ext cx="1260721" cy="21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9475" y="656000"/>
            <a:ext cx="1260726" cy="21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/>
          <p:nvPr/>
        </p:nvSpPr>
        <p:spPr>
          <a:xfrm>
            <a:off x="7848625" y="2335375"/>
            <a:ext cx="747900" cy="13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31"/>
          <p:cNvGrpSpPr/>
          <p:nvPr/>
        </p:nvGrpSpPr>
        <p:grpSpPr>
          <a:xfrm>
            <a:off x="3048000" y="2444725"/>
            <a:ext cx="5665500" cy="296400"/>
            <a:chOff x="3048000" y="2444725"/>
            <a:chExt cx="5665500" cy="296400"/>
          </a:xfrm>
        </p:grpSpPr>
        <p:sp>
          <p:nvSpPr>
            <p:cNvPr id="304" name="Google Shape;304;p31"/>
            <p:cNvSpPr/>
            <p:nvPr/>
          </p:nvSpPr>
          <p:spPr>
            <a:xfrm>
              <a:off x="3048000" y="2444725"/>
              <a:ext cx="4233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4378800" y="2444725"/>
              <a:ext cx="4233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5210250" y="2444725"/>
              <a:ext cx="11115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7140225" y="2444725"/>
              <a:ext cx="3798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8499000" y="2444725"/>
              <a:ext cx="2145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9" name="Google Shape;309;p31"/>
          <p:cNvCxnSpPr/>
          <p:nvPr/>
        </p:nvCxnSpPr>
        <p:spPr>
          <a:xfrm>
            <a:off x="1037175" y="1883825"/>
            <a:ext cx="1086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0" name="Google Shape;31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5450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0250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1475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1775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/>
          <p:nvPr/>
        </p:nvSpPr>
        <p:spPr>
          <a:xfrm>
            <a:off x="25047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/>
          <p:nvPr/>
        </p:nvSpPr>
        <p:spPr>
          <a:xfrm>
            <a:off x="38654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52261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65868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31"/>
          <p:cNvGrpSpPr/>
          <p:nvPr/>
        </p:nvGrpSpPr>
        <p:grpSpPr>
          <a:xfrm>
            <a:off x="2427100" y="1961450"/>
            <a:ext cx="6444675" cy="296400"/>
            <a:chOff x="2427100" y="1961450"/>
            <a:chExt cx="6444675" cy="296400"/>
          </a:xfrm>
        </p:grpSpPr>
        <p:sp>
          <p:nvSpPr>
            <p:cNvPr id="319" name="Google Shape;319;p31"/>
            <p:cNvSpPr/>
            <p:nvPr/>
          </p:nvSpPr>
          <p:spPr>
            <a:xfrm>
              <a:off x="24271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51400" y="1961450"/>
              <a:ext cx="9084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5210250" y="1961450"/>
              <a:ext cx="9084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656025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7897975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31"/>
          <p:cNvGrpSpPr/>
          <p:nvPr/>
        </p:nvGrpSpPr>
        <p:grpSpPr>
          <a:xfrm>
            <a:off x="4684950" y="2716475"/>
            <a:ext cx="3689875" cy="933025"/>
            <a:chOff x="4684950" y="2716475"/>
            <a:chExt cx="3689875" cy="933025"/>
          </a:xfrm>
        </p:grpSpPr>
        <p:sp>
          <p:nvSpPr>
            <p:cNvPr id="325" name="Google Shape;325;p31"/>
            <p:cNvSpPr txBox="1"/>
            <p:nvPr/>
          </p:nvSpPr>
          <p:spPr>
            <a:xfrm>
              <a:off x="5510400" y="3033900"/>
              <a:ext cx="2758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Fictitious examples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</a:t>
              </a:r>
              <a:r>
                <a:rPr b="1" lang="en"/>
                <a:t>not</a:t>
              </a:r>
              <a:r>
                <a:rPr lang="en"/>
                <a:t> naturally occurring)</a:t>
              </a:r>
              <a:endParaRPr/>
            </a:p>
          </p:txBody>
        </p:sp>
        <p:cxnSp>
          <p:nvCxnSpPr>
            <p:cNvPr id="326" name="Google Shape;326;p31"/>
            <p:cNvCxnSpPr/>
            <p:nvPr/>
          </p:nvCxnSpPr>
          <p:spPr>
            <a:xfrm rot="10800000">
              <a:off x="4684950" y="2744725"/>
              <a:ext cx="888900" cy="444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7" name="Google Shape;327;p31"/>
            <p:cNvCxnSpPr>
              <a:endCxn id="301" idx="2"/>
            </p:cNvCxnSpPr>
            <p:nvPr/>
          </p:nvCxnSpPr>
          <p:spPr>
            <a:xfrm rot="10800000">
              <a:off x="5809837" y="2802749"/>
              <a:ext cx="434100" cy="238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8" name="Google Shape;328;p31"/>
            <p:cNvCxnSpPr/>
            <p:nvPr/>
          </p:nvCxnSpPr>
          <p:spPr>
            <a:xfrm flipH="1" rot="10800000">
              <a:off x="7281325" y="2716475"/>
              <a:ext cx="1093500" cy="493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9" name="Google Shape;329;p31"/>
            <p:cNvCxnSpPr/>
            <p:nvPr/>
          </p:nvCxnSpPr>
          <p:spPr>
            <a:xfrm flipH="1" rot="10800000">
              <a:off x="6695625" y="2758825"/>
              <a:ext cx="508200" cy="3174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772200" y="3864199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64425" y="3517375"/>
            <a:ext cx="16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‘Hard’ Examples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8567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>
            <p:ph type="title"/>
          </p:nvPr>
        </p:nvSpPr>
        <p:spPr>
          <a:xfrm>
            <a:off x="127000" y="203175"/>
            <a:ext cx="90171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Does label noise matter? Deep learning is robust to label noise… right?</a:t>
            </a:r>
            <a:endParaRPr sz="2200"/>
          </a:p>
        </p:txBody>
      </p:sp>
      <p:sp>
        <p:nvSpPr>
          <p:cNvPr id="335" name="Google Shape;335;p32"/>
          <p:cNvSpPr txBox="1"/>
          <p:nvPr>
            <p:ph idx="1" type="body"/>
          </p:nvPr>
        </p:nvSpPr>
        <p:spPr>
          <a:xfrm>
            <a:off x="164425" y="934775"/>
            <a:ext cx="8520600" cy="367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73763"/>
                </a:solidFill>
              </a:rPr>
              <a:t>(Jindal et al. ICDM 2016), (Krause et al. ECCV 2016)</a:t>
            </a:r>
            <a:r>
              <a:rPr lang="en">
                <a:solidFill>
                  <a:srgbClr val="073763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suggest that “with enough data, learning is possible with arbitrary amounts of uniformly random label noise”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Quotes across the literature: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“label noise may be a limited issue if networks are trained on billions of images” </a:t>
            </a:r>
            <a:r>
              <a:rPr i="1" lang="en" sz="1400">
                <a:solidFill>
                  <a:srgbClr val="073763"/>
                </a:solidFill>
              </a:rPr>
              <a:t>(Mahajan et al. ECCV 2018)</a:t>
            </a:r>
            <a:endParaRPr i="1" sz="1400"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“it seems the scale of data can overpower noise in the label space”  </a:t>
            </a:r>
            <a:br>
              <a:rPr lang="en">
                <a:solidFill>
                  <a:schemeClr val="dk1"/>
                </a:solidFill>
              </a:rPr>
            </a:br>
            <a:r>
              <a:rPr i="1" lang="en" sz="1400">
                <a:solidFill>
                  <a:srgbClr val="073763"/>
                </a:solidFill>
              </a:rPr>
              <a:t>(Sun et al. ICCV 2017)</a:t>
            </a:r>
            <a:endParaRPr i="1" sz="1400"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“Succes</a:t>
            </a:r>
            <a:r>
              <a:rPr lang="en">
                <a:solidFill>
                  <a:srgbClr val="000000"/>
                </a:solidFill>
              </a:rPr>
              <a:t>sful learning is possible with an arbitrary amount of noise” </a:t>
            </a:r>
            <a:br>
              <a:rPr lang="en">
                <a:solidFill>
                  <a:srgbClr val="000000"/>
                </a:solidFill>
              </a:rPr>
            </a:br>
            <a:r>
              <a:rPr i="1" lang="en" sz="1400">
                <a:solidFill>
                  <a:srgbClr val="073763"/>
                </a:solidFill>
              </a:rPr>
              <a:t>(Rolnick et al. arXiv 2017)</a:t>
            </a:r>
            <a:endParaRPr i="1" sz="14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“[Neural networks] miraculously avoid bad minima [caused by label errors].”</a:t>
            </a:r>
            <a:br>
              <a:rPr lang="en">
                <a:solidFill>
                  <a:srgbClr val="000000"/>
                </a:solidFill>
              </a:rPr>
            </a:br>
            <a:r>
              <a:rPr i="1" lang="en" sz="1400">
                <a:solidFill>
                  <a:srgbClr val="073763"/>
                </a:solidFill>
              </a:rPr>
              <a:t>(Huang et al. PMLR 2019) </a:t>
            </a:r>
            <a:endParaRPr sz="14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781900" y="2124150"/>
            <a:ext cx="46140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8" name="Google Shape;338;p32"/>
          <p:cNvSpPr/>
          <p:nvPr/>
        </p:nvSpPr>
        <p:spPr>
          <a:xfrm>
            <a:off x="1663075" y="2690000"/>
            <a:ext cx="57369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781900" y="3185275"/>
            <a:ext cx="65112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2609175" y="3680550"/>
            <a:ext cx="56106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3948375" y="1319663"/>
            <a:ext cx="29322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2" name="Google Shape;342;p32"/>
          <p:cNvSpPr txBox="1"/>
          <p:nvPr>
            <p:ph idx="1" type="body"/>
          </p:nvPr>
        </p:nvSpPr>
        <p:spPr>
          <a:xfrm>
            <a:off x="237650" y="934775"/>
            <a:ext cx="8297100" cy="3532800"/>
          </a:xfrm>
          <a:prstGeom prst="rect">
            <a:avLst/>
          </a:prstGeom>
          <a:solidFill>
            <a:srgbClr val="FFFFFF">
              <a:alpha val="754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43" name="Google Shape;343;p32"/>
          <p:cNvSpPr txBox="1"/>
          <p:nvPr>
            <p:ph idx="1" type="body"/>
          </p:nvPr>
        </p:nvSpPr>
        <p:spPr>
          <a:xfrm>
            <a:off x="467625" y="1416725"/>
            <a:ext cx="8297100" cy="248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chemeClr val="dk1"/>
                </a:solidFill>
              </a:rPr>
            </a:b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These results assume uniformly random label noise and usually don’t apply to </a:t>
            </a:r>
            <a:r>
              <a:rPr b="1" lang="en" sz="2000">
                <a:solidFill>
                  <a:schemeClr val="dk1"/>
                </a:solidFill>
              </a:rPr>
              <a:t>real-world settings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3085725" y="2234150"/>
            <a:ext cx="3294900" cy="29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237650" y="203175"/>
            <a:ext cx="8856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Noise that we will NOT cover in this lecture.</a:t>
            </a:r>
            <a:endParaRPr/>
          </a:p>
        </p:txBody>
      </p:sp>
      <p:sp>
        <p:nvSpPr>
          <p:cNvPr id="350" name="Google Shape;350;p33"/>
          <p:cNvSpPr txBox="1"/>
          <p:nvPr>
            <p:ph idx="1" type="body"/>
          </p:nvPr>
        </p:nvSpPr>
        <p:spPr>
          <a:xfrm>
            <a:off x="164425" y="934775"/>
            <a:ext cx="4344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in Data</a:t>
            </a:r>
            <a:br>
              <a:rPr lang="en"/>
            </a:b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Blurry images, adversarial examples, typos in text, background noise in audio</a:t>
            </a:r>
            <a:br>
              <a:rPr lang="en" sz="1400"/>
            </a:br>
            <a:endParaRPr sz="1000"/>
          </a:p>
        </p:txBody>
      </p:sp>
      <p:sp>
        <p:nvSpPr>
          <p:cNvPr id="351" name="Google Shape;351;p3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552" y="1418152"/>
            <a:ext cx="2927903" cy="16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3"/>
          <p:cNvSpPr txBox="1"/>
          <p:nvPr/>
        </p:nvSpPr>
        <p:spPr>
          <a:xfrm>
            <a:off x="882500" y="2636825"/>
            <a:ext cx="2928000" cy="400200"/>
          </a:xfrm>
          <a:prstGeom prst="rect">
            <a:avLst/>
          </a:prstGeom>
          <a:solidFill>
            <a:srgbClr val="FFFFFF">
              <a:alpha val="547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22222"/>
                </a:solidFill>
              </a:rPr>
              <a:t>Label: Sidewalk</a:t>
            </a:r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>
            <a:off x="4917725" y="934775"/>
            <a:ext cx="4176975" cy="2261250"/>
            <a:chOff x="4917725" y="934775"/>
            <a:chExt cx="4176975" cy="2261250"/>
          </a:xfrm>
        </p:grpSpPr>
        <p:sp>
          <p:nvSpPr>
            <p:cNvPr id="355" name="Google Shape;355;p33"/>
            <p:cNvSpPr txBox="1"/>
            <p:nvPr/>
          </p:nvSpPr>
          <p:spPr>
            <a:xfrm>
              <a:off x="5016500" y="934775"/>
              <a:ext cx="4078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222222"/>
                  </a:solidFill>
                </a:rPr>
                <a:t>Annotator Label Noise</a:t>
              </a:r>
              <a:endParaRPr>
                <a:solidFill>
                  <a:srgbClr val="222222"/>
                </a:solidFill>
              </a:endParaRPr>
            </a:p>
          </p:txBody>
        </p:sp>
        <p:pic>
          <p:nvPicPr>
            <p:cNvPr id="356" name="Google Shape;35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191" y="2449262"/>
              <a:ext cx="257054" cy="257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183" y="2099471"/>
              <a:ext cx="257054" cy="257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191" y="1749679"/>
              <a:ext cx="257054" cy="257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33"/>
            <p:cNvSpPr txBox="1"/>
            <p:nvPr/>
          </p:nvSpPr>
          <p:spPr>
            <a:xfrm>
              <a:off x="7255700" y="1705875"/>
              <a:ext cx="1602000" cy="11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Annotation: Sports Car</a:t>
              </a:r>
              <a:endParaRPr sz="1000">
                <a:solidFill>
                  <a:srgbClr val="22222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Annotation: Toy Car</a:t>
              </a:r>
              <a:endParaRPr sz="1000">
                <a:solidFill>
                  <a:srgbClr val="22222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Annotation: Toy Car</a:t>
              </a:r>
              <a:endParaRPr sz="1000"/>
            </a:p>
          </p:txBody>
        </p:sp>
        <p:sp>
          <p:nvSpPr>
            <p:cNvPr id="360" name="Google Shape;360;p33"/>
            <p:cNvSpPr txBox="1"/>
            <p:nvPr/>
          </p:nvSpPr>
          <p:spPr>
            <a:xfrm>
              <a:off x="6847163" y="1721500"/>
              <a:ext cx="25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33"/>
            <p:cNvSpPr txBox="1"/>
            <p:nvPr/>
          </p:nvSpPr>
          <p:spPr>
            <a:xfrm>
              <a:off x="6847150" y="2058650"/>
              <a:ext cx="25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" name="Google Shape;362;p33"/>
            <p:cNvSpPr txBox="1"/>
            <p:nvPr/>
          </p:nvSpPr>
          <p:spPr>
            <a:xfrm>
              <a:off x="6847163" y="2395800"/>
              <a:ext cx="25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363" name="Google Shape;363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17725" y="1418150"/>
              <a:ext cx="1777975" cy="177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33"/>
          <p:cNvSpPr txBox="1"/>
          <p:nvPr/>
        </p:nvSpPr>
        <p:spPr>
          <a:xfrm>
            <a:off x="4543800" y="3789663"/>
            <a:ext cx="460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CL assumes </a:t>
            </a:r>
            <a:r>
              <a:rPr b="1" lang="en" sz="1800" u="sng">
                <a:solidFill>
                  <a:srgbClr val="222222"/>
                </a:solidFill>
              </a:rPr>
              <a:t>one</a:t>
            </a:r>
            <a:r>
              <a:rPr lang="en" sz="1800">
                <a:solidFill>
                  <a:srgbClr val="222222"/>
                </a:solidFill>
              </a:rPr>
              <a:t> annotation per example</a:t>
            </a:r>
            <a:endParaRPr sz="1800"/>
          </a:p>
        </p:txBody>
      </p:sp>
      <p:sp>
        <p:nvSpPr>
          <p:cNvPr id="365" name="Google Shape;365;p33"/>
          <p:cNvSpPr txBox="1"/>
          <p:nvPr/>
        </p:nvSpPr>
        <p:spPr>
          <a:xfrm>
            <a:off x="237650" y="3809200"/>
            <a:ext cx="43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CL assumes </a:t>
            </a:r>
            <a:r>
              <a:rPr b="1" lang="en" sz="1800" u="sng">
                <a:solidFill>
                  <a:srgbClr val="222222"/>
                </a:solidFill>
              </a:rPr>
              <a:t>labels</a:t>
            </a:r>
            <a:r>
              <a:rPr b="1" lang="en" sz="1800">
                <a:solidFill>
                  <a:srgbClr val="222222"/>
                </a:solidFill>
              </a:rPr>
              <a:t> </a:t>
            </a:r>
            <a:r>
              <a:rPr lang="en" sz="1800">
                <a:solidFill>
                  <a:srgbClr val="222222"/>
                </a:solidFill>
              </a:rPr>
              <a:t>are noisy, not data.</a:t>
            </a:r>
            <a:endParaRPr/>
          </a:p>
        </p:txBody>
      </p:sp>
      <p:sp>
        <p:nvSpPr>
          <p:cNvPr id="366" name="Google Shape;366;p33"/>
          <p:cNvSpPr txBox="1"/>
          <p:nvPr/>
        </p:nvSpPr>
        <p:spPr>
          <a:xfrm>
            <a:off x="4993300" y="3263300"/>
            <a:ext cx="16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73763"/>
                </a:solidFill>
                <a:highlight>
                  <a:srgbClr val="FFFFFF"/>
                </a:highlight>
              </a:rPr>
              <a:t>Dawid</a:t>
            </a:r>
            <a:r>
              <a:rPr lang="en" sz="1000">
                <a:solidFill>
                  <a:srgbClr val="073763"/>
                </a:solidFill>
                <a:highlight>
                  <a:srgbClr val="FFFFFF"/>
                </a:highlight>
              </a:rPr>
              <a:t> and </a:t>
            </a:r>
            <a:r>
              <a:rPr b="1" lang="en" sz="1000">
                <a:solidFill>
                  <a:srgbClr val="073763"/>
                </a:solidFill>
                <a:highlight>
                  <a:srgbClr val="FFFFFF"/>
                </a:highlight>
              </a:rPr>
              <a:t>Skene</a:t>
            </a:r>
            <a:r>
              <a:rPr lang="en" sz="1000">
                <a:solidFill>
                  <a:srgbClr val="073763"/>
                </a:solidFill>
                <a:highlight>
                  <a:srgbClr val="FFFFFF"/>
                </a:highlight>
              </a:rPr>
              <a:t> (1979)</a:t>
            </a:r>
            <a:endParaRPr sz="10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methods for Learning with Noisy Labels</a:t>
            </a:r>
            <a:endParaRPr/>
          </a:p>
        </p:txBody>
      </p:sp>
      <p:sp>
        <p:nvSpPr>
          <p:cNvPr id="372" name="Google Shape;372;p34"/>
          <p:cNvSpPr txBox="1"/>
          <p:nvPr>
            <p:ph idx="1" type="body"/>
          </p:nvPr>
        </p:nvSpPr>
        <p:spPr>
          <a:xfrm>
            <a:off x="164425" y="1163375"/>
            <a:ext cx="4245300" cy="3425700"/>
          </a:xfrm>
          <a:prstGeom prst="rect">
            <a:avLst/>
          </a:prstGeom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Model-Centric Methods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“Change the Loss”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loss from another network</a:t>
            </a:r>
            <a:endParaRPr sz="16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Co-Teaching (Han et al., 2018) </a:t>
            </a:r>
            <a:endParaRPr sz="1000">
              <a:solidFill>
                <a:srgbClr val="073763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MentorNet (Jiang et al., 2017)</a:t>
            </a:r>
            <a:endParaRPr sz="1000">
              <a:solidFill>
                <a:srgbClr val="07376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Modify loss directly</a:t>
            </a:r>
            <a:endParaRPr sz="16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SCE-loss (Wang et al., 2019) 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Importance reweighting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900">
                <a:solidFill>
                  <a:srgbClr val="073763"/>
                </a:solidFill>
              </a:rPr>
              <a:t>(Liu &amp; Tao, 2015; Patrini et al., 2017; Reed et al., 2015; Shu et al., 2019; Goldberger &amp; Ben-Reuven, 2017)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34"/>
          <p:cNvSpPr txBox="1"/>
          <p:nvPr>
            <p:ph idx="1" type="body"/>
          </p:nvPr>
        </p:nvSpPr>
        <p:spPr>
          <a:xfrm>
            <a:off x="4557200" y="1163375"/>
            <a:ext cx="4452600" cy="3425700"/>
          </a:xfrm>
          <a:prstGeom prst="rect">
            <a:avLst/>
          </a:prstGeom>
          <a:ln cap="flat" cmpd="sng" w="2857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Data-Centric Methods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“Change the Data”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label errors in datasets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learn with(out) noisy labels by providing cleaned data for training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(Pleiss et al., 2020; Yu et al., ICML, 2019; Li et al., ICLR, 2020; Wei et al., CVPR, 2020, Northcutt et al., JAIR, 2021)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400">
                <a:solidFill>
                  <a:srgbClr val="FF0000"/>
                </a:solidFill>
              </a:rPr>
            </a:br>
            <a:r>
              <a:rPr lang="en" sz="1400">
                <a:solidFill>
                  <a:srgbClr val="FF0000"/>
                </a:solidFill>
              </a:rPr>
              <a:t>	     </a:t>
            </a: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5696125" y="3812900"/>
            <a:ext cx="20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This lecture</a:t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>
            <a:off x="670275" y="4119225"/>
            <a:ext cx="36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We’ll see later why these approaches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propagate error to the learned model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35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5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this part of the 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related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386" name="Google Shape;386;p35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2914025" y="2472651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confident learning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 txBox="1"/>
          <p:nvPr>
            <p:ph idx="1" type="body"/>
          </p:nvPr>
        </p:nvSpPr>
        <p:spPr>
          <a:xfrm>
            <a:off x="164425" y="815475"/>
            <a:ext cx="8732700" cy="3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Directly estimate the joint distribution of observed noisy labels and latent true labels.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7" name="Google Shape;397;p36"/>
          <p:cNvGrpSpPr/>
          <p:nvPr/>
        </p:nvGrpSpPr>
        <p:grpSpPr>
          <a:xfrm>
            <a:off x="2287972" y="1454965"/>
            <a:ext cx="4419967" cy="2651195"/>
            <a:chOff x="2318100" y="1257475"/>
            <a:chExt cx="3886027" cy="2192701"/>
          </a:xfrm>
        </p:grpSpPr>
        <p:pic>
          <p:nvPicPr>
            <p:cNvPr id="398" name="Google Shape;39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8100" y="1257475"/>
              <a:ext cx="3886027" cy="219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5156" y="1440672"/>
              <a:ext cx="969775" cy="347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36"/>
            <p:cNvSpPr/>
            <p:nvPr/>
          </p:nvSpPr>
          <p:spPr>
            <a:xfrm>
              <a:off x="2335400" y="1257475"/>
              <a:ext cx="959400" cy="21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36"/>
          <p:cNvGrpSpPr/>
          <p:nvPr/>
        </p:nvGrpSpPr>
        <p:grpSpPr>
          <a:xfrm>
            <a:off x="237650" y="1886373"/>
            <a:ext cx="2058347" cy="1131452"/>
            <a:chOff x="237650" y="1886373"/>
            <a:chExt cx="2058347" cy="1131452"/>
          </a:xfrm>
        </p:grpSpPr>
        <p:cxnSp>
          <p:nvCxnSpPr>
            <p:cNvPr id="402" name="Google Shape;402;p36"/>
            <p:cNvCxnSpPr>
              <a:stCxn id="399" idx="1"/>
              <a:endCxn id="403" idx="3"/>
            </p:cNvCxnSpPr>
            <p:nvPr/>
          </p:nvCxnSpPr>
          <p:spPr>
            <a:xfrm flipH="1">
              <a:off x="1050997" y="1886373"/>
              <a:ext cx="1245000" cy="1731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4" name="Google Shape;404;p36"/>
            <p:cNvCxnSpPr>
              <a:stCxn id="399" idx="1"/>
              <a:endCxn id="405" idx="3"/>
            </p:cNvCxnSpPr>
            <p:nvPr/>
          </p:nvCxnSpPr>
          <p:spPr>
            <a:xfrm flipH="1">
              <a:off x="989797" y="1886373"/>
              <a:ext cx="1306200" cy="996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6" name="Google Shape;406;p36"/>
            <p:cNvCxnSpPr>
              <a:endCxn id="407" idx="3"/>
            </p:cNvCxnSpPr>
            <p:nvPr/>
          </p:nvCxnSpPr>
          <p:spPr>
            <a:xfrm flipH="1">
              <a:off x="916846" y="1886392"/>
              <a:ext cx="1360800" cy="552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03" name="Google Shape;403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7650" y="1908017"/>
              <a:ext cx="813350" cy="303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1813" y="2304217"/>
              <a:ext cx="545034" cy="27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8875" y="2747663"/>
              <a:ext cx="690900" cy="270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8" name="Google Shape;408;p36"/>
          <p:cNvGrpSpPr/>
          <p:nvPr/>
        </p:nvGrpSpPr>
        <p:grpSpPr>
          <a:xfrm>
            <a:off x="1702150" y="3520025"/>
            <a:ext cx="6975300" cy="1338475"/>
            <a:chOff x="1702150" y="3520025"/>
            <a:chExt cx="6975300" cy="1338475"/>
          </a:xfrm>
        </p:grpSpPr>
        <p:sp>
          <p:nvSpPr>
            <p:cNvPr id="409" name="Google Shape;409;p36"/>
            <p:cNvSpPr txBox="1"/>
            <p:nvPr/>
          </p:nvSpPr>
          <p:spPr>
            <a:xfrm>
              <a:off x="1702150" y="4181400"/>
              <a:ext cx="6975300" cy="677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Off-diagonals tell you what fraction of your dataset is mislabeled.</a:t>
              </a:r>
              <a:br>
                <a:rPr lang="en" sz="1600"/>
              </a:br>
              <a:r>
                <a:rPr lang="en" sz="1600"/>
                <a:t>	</a:t>
              </a:r>
              <a:r>
                <a:rPr i="1" lang="en" sz="1600"/>
                <a:t>	Example -- “3% of your cow images are actually foxes”</a:t>
              </a:r>
              <a:endParaRPr i="1" sz="1600"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4597700" y="3520025"/>
              <a:ext cx="906600" cy="50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416" name="Google Shape;416;p3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37"/>
          <p:cNvSpPr txBox="1"/>
          <p:nvPr>
            <p:ph idx="1" type="body"/>
          </p:nvPr>
        </p:nvSpPr>
        <p:spPr>
          <a:xfrm>
            <a:off x="341400" y="962400"/>
            <a:ext cx="85857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estimate             and find label errors, confident learning requires two inputs: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Noisy labels,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Predicted probabilities,</a:t>
            </a:r>
            <a:endParaRPr sz="1000"/>
          </a:p>
        </p:txBody>
      </p:sp>
      <p:pic>
        <p:nvPicPr>
          <p:cNvPr id="418" name="Google Shape;4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000" y="1838075"/>
            <a:ext cx="979659" cy="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3">
            <a:alphaModFix/>
          </a:blip>
          <a:srcRect b="0" l="19338" r="69097" t="0"/>
          <a:stretch/>
        </p:blipFill>
        <p:spPr>
          <a:xfrm>
            <a:off x="2053025" y="1545175"/>
            <a:ext cx="113300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 txBox="1"/>
          <p:nvPr/>
        </p:nvSpPr>
        <p:spPr>
          <a:xfrm>
            <a:off x="176375" y="4579050"/>
            <a:ext cx="432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Note: CL is scale-invariant w.r.t. outputs, i.e. raw logits work as well</a:t>
            </a:r>
            <a:endParaRPr/>
          </a:p>
        </p:txBody>
      </p:sp>
      <p:pic>
        <p:nvPicPr>
          <p:cNvPr id="421" name="Google Shape;4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621" y="1043162"/>
            <a:ext cx="623572" cy="2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confident learning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Key idea: First we find thresholds as a proxy for the machine’s self-confidence,</a:t>
            </a:r>
            <a:br>
              <a:rPr lang="en"/>
            </a:br>
            <a:r>
              <a:rPr lang="en"/>
              <a:t>		  on average, for each task/class</a:t>
            </a:r>
            <a:endParaRPr/>
          </a:p>
        </p:txBody>
      </p:sp>
      <p:sp>
        <p:nvSpPr>
          <p:cNvPr id="428" name="Google Shape;428;p3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362" y="1988977"/>
            <a:ext cx="4790725" cy="11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/>
          <p:nvPr/>
        </p:nvSpPr>
        <p:spPr>
          <a:xfrm>
            <a:off x="5136450" y="2264825"/>
            <a:ext cx="790200" cy="486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1" name="Google Shape;431;p38"/>
          <p:cNvSpPr/>
          <p:nvPr/>
        </p:nvSpPr>
        <p:spPr>
          <a:xfrm>
            <a:off x="3831175" y="2801050"/>
            <a:ext cx="931200" cy="2892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32" name="Google Shape;432;p38"/>
          <p:cNvPicPr preferRelativeResize="0"/>
          <p:nvPr/>
        </p:nvPicPr>
        <p:blipFill rotWithShape="1">
          <a:blip r:embed="rId3">
            <a:alphaModFix/>
          </a:blip>
          <a:srcRect b="35170" l="3207" r="93699" t="42674"/>
          <a:stretch/>
        </p:blipFill>
        <p:spPr>
          <a:xfrm>
            <a:off x="4561412" y="1382875"/>
            <a:ext cx="148174" cy="2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/>
          <p:nvPr/>
        </p:nvSpPr>
        <p:spPr>
          <a:xfrm>
            <a:off x="6564225" y="3744772"/>
            <a:ext cx="2519400" cy="831300"/>
          </a:xfrm>
          <a:prstGeom prst="rect">
            <a:avLst/>
          </a:prstGeom>
          <a:solidFill>
            <a:srgbClr val="FFFFFF">
              <a:alpha val="698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Creating a matrix of counts to estimate the unnormalized joint distribution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38" name="Google Shape;438;p39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440" name="Google Shape;440;p3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39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9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9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39"/>
          <p:cNvGrpSpPr/>
          <p:nvPr/>
        </p:nvGrpSpPr>
        <p:grpSpPr>
          <a:xfrm>
            <a:off x="238950" y="1896861"/>
            <a:ext cx="8656608" cy="902528"/>
            <a:chOff x="238950" y="1896861"/>
            <a:chExt cx="8656608" cy="902528"/>
          </a:xfrm>
        </p:grpSpPr>
        <p:grpSp>
          <p:nvGrpSpPr>
            <p:cNvPr id="445" name="Google Shape;445;p39"/>
            <p:cNvGrpSpPr/>
            <p:nvPr/>
          </p:nvGrpSpPr>
          <p:grpSpPr>
            <a:xfrm>
              <a:off x="238950" y="1987172"/>
              <a:ext cx="933597" cy="733753"/>
              <a:chOff x="1905175" y="3038172"/>
              <a:chExt cx="933597" cy="733753"/>
            </a:xfrm>
          </p:grpSpPr>
          <p:sp>
            <p:nvSpPr>
              <p:cNvPr id="446" name="Google Shape;446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47" name="Google Shape;447;p39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2280625" y="3253925"/>
                <a:ext cx="148200" cy="307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50" name="Google Shape;450;p39"/>
              <p:cNvCxnSpPr>
                <a:stCxn id="447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1" name="Google Shape;451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52" name="Google Shape;452;p39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453" name="Google Shape;453;p39"/>
              <p:cNvSpPr txBox="1"/>
              <p:nvPr/>
            </p:nvSpPr>
            <p:spPr>
              <a:xfrm>
                <a:off x="2182878" y="30381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0.7</a:t>
                </a:r>
                <a:endParaRPr sz="900"/>
              </a:p>
            </p:txBody>
          </p:sp>
          <p:sp>
            <p:nvSpPr>
              <p:cNvPr id="454" name="Google Shape;454;p3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grpSp>
          <p:nvGrpSpPr>
            <p:cNvPr id="455" name="Google Shape;455;p39"/>
            <p:cNvGrpSpPr/>
            <p:nvPr/>
          </p:nvGrpSpPr>
          <p:grpSpPr>
            <a:xfrm>
              <a:off x="1339617" y="1980117"/>
              <a:ext cx="933597" cy="740808"/>
              <a:chOff x="1905175" y="3031117"/>
              <a:chExt cx="933597" cy="740808"/>
            </a:xfrm>
          </p:grpSpPr>
          <p:sp>
            <p:nvSpPr>
              <p:cNvPr id="456" name="Google Shape;456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57" name="Google Shape;457;p39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459" name="Google Shape;459;p39"/>
              <p:cNvSpPr/>
              <p:nvPr/>
            </p:nvSpPr>
            <p:spPr>
              <a:xfrm>
                <a:off x="2280625" y="3253925"/>
                <a:ext cx="148200" cy="307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60" name="Google Shape;460;p39"/>
              <p:cNvCxnSpPr>
                <a:stCxn id="457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1" name="Google Shape;461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62" name="Google Shape;462;p39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463" name="Google Shape;463;p39"/>
              <p:cNvSpPr txBox="1"/>
              <p:nvPr/>
            </p:nvSpPr>
            <p:spPr>
              <a:xfrm>
                <a:off x="2182878" y="3031117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0.7</a:t>
                </a:r>
                <a:endParaRPr sz="900"/>
              </a:p>
            </p:txBody>
          </p:sp>
          <p:sp>
            <p:nvSpPr>
              <p:cNvPr id="464" name="Google Shape;464;p3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grpSp>
          <p:nvGrpSpPr>
            <p:cNvPr id="465" name="Google Shape;465;p39"/>
            <p:cNvGrpSpPr/>
            <p:nvPr/>
          </p:nvGrpSpPr>
          <p:grpSpPr>
            <a:xfrm>
              <a:off x="4630328" y="1987172"/>
              <a:ext cx="933597" cy="733753"/>
              <a:chOff x="1905175" y="3038172"/>
              <a:chExt cx="933597" cy="733753"/>
            </a:xfrm>
          </p:grpSpPr>
          <p:sp>
            <p:nvSpPr>
              <p:cNvPr id="466" name="Google Shape;466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67" name="Google Shape;467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468" name="Google Shape;468;p39"/>
              <p:cNvSpPr/>
              <p:nvPr/>
            </p:nvSpPr>
            <p:spPr>
              <a:xfrm>
                <a:off x="2016747" y="3253925"/>
                <a:ext cx="148200" cy="307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69" name="Google Shape;469;p39"/>
              <p:cNvCxnSpPr>
                <a:stCxn id="470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1" name="Google Shape;471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72" name="Google Shape;472;p39"/>
              <p:cNvSpPr txBox="1"/>
              <p:nvPr/>
            </p:nvSpPr>
            <p:spPr>
              <a:xfrm>
                <a:off x="1919000" y="30381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0.7</a:t>
                </a:r>
                <a:endParaRPr sz="900"/>
              </a:p>
            </p:txBody>
          </p:sp>
          <p:sp>
            <p:nvSpPr>
              <p:cNvPr id="473" name="Google Shape;473;p39"/>
              <p:cNvSpPr txBox="1"/>
              <p:nvPr/>
            </p:nvSpPr>
            <p:spPr>
              <a:xfrm>
                <a:off x="2455222" y="3276650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  <p:grpSp>
          <p:nvGrpSpPr>
            <p:cNvPr id="474" name="Google Shape;474;p39"/>
            <p:cNvGrpSpPr/>
            <p:nvPr/>
          </p:nvGrpSpPr>
          <p:grpSpPr>
            <a:xfrm>
              <a:off x="5739461" y="2139572"/>
              <a:ext cx="933597" cy="581353"/>
              <a:chOff x="1905175" y="3190572"/>
              <a:chExt cx="933597" cy="581353"/>
            </a:xfrm>
          </p:grpSpPr>
          <p:sp>
            <p:nvSpPr>
              <p:cNvPr id="475" name="Google Shape;475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76" name="Google Shape;476;p39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cxnSp>
            <p:nvCxnSpPr>
              <p:cNvPr id="478" name="Google Shape;478;p39"/>
              <p:cNvCxnSpPr>
                <a:stCxn id="476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9" name="Google Shape;479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80" name="Google Shape;480;p39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481" name="Google Shape;481;p39"/>
              <p:cNvSpPr txBox="1"/>
              <p:nvPr/>
            </p:nvSpPr>
            <p:spPr>
              <a:xfrm>
                <a:off x="2185700" y="3276650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  <p:grpSp>
          <p:nvGrpSpPr>
            <p:cNvPr id="482" name="Google Shape;482;p39"/>
            <p:cNvGrpSpPr/>
            <p:nvPr/>
          </p:nvGrpSpPr>
          <p:grpSpPr>
            <a:xfrm>
              <a:off x="6854239" y="2222828"/>
              <a:ext cx="933597" cy="498097"/>
              <a:chOff x="1905175" y="3273828"/>
              <a:chExt cx="933597" cy="498097"/>
            </a:xfrm>
          </p:grpSpPr>
          <p:sp>
            <p:nvSpPr>
              <p:cNvPr id="483" name="Google Shape;483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84" name="Google Shape;484;p39"/>
              <p:cNvSpPr/>
              <p:nvPr/>
            </p:nvSpPr>
            <p:spPr>
              <a:xfrm>
                <a:off x="2017911" y="3491350"/>
                <a:ext cx="148200" cy="70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cxnSp>
            <p:nvCxnSpPr>
              <p:cNvPr id="486" name="Google Shape;486;p39"/>
              <p:cNvCxnSpPr>
                <a:stCxn id="484" idx="2"/>
              </p:cNvCxnSpPr>
              <p:nvPr/>
            </p:nvCxnSpPr>
            <p:spPr>
              <a:xfrm>
                <a:off x="2092011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7" name="Google Shape;487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88" name="Google Shape;488;p39"/>
              <p:cNvSpPr txBox="1"/>
              <p:nvPr/>
            </p:nvSpPr>
            <p:spPr>
              <a:xfrm>
                <a:off x="1920411" y="3273828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  <p:sp>
            <p:nvSpPr>
              <p:cNvPr id="489" name="Google Shape;489;p39"/>
              <p:cNvSpPr txBox="1"/>
              <p:nvPr/>
            </p:nvSpPr>
            <p:spPr>
              <a:xfrm>
                <a:off x="2182878" y="33429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490" name="Google Shape;490;p3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grpSp>
          <p:nvGrpSpPr>
            <p:cNvPr id="491" name="Google Shape;491;p39"/>
            <p:cNvGrpSpPr/>
            <p:nvPr/>
          </p:nvGrpSpPr>
          <p:grpSpPr>
            <a:xfrm>
              <a:off x="7961961" y="2139572"/>
              <a:ext cx="933597" cy="581353"/>
              <a:chOff x="1905175" y="3190572"/>
              <a:chExt cx="933597" cy="581353"/>
            </a:xfrm>
          </p:grpSpPr>
          <p:sp>
            <p:nvSpPr>
              <p:cNvPr id="492" name="Google Shape;492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93" name="Google Shape;493;p39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cxnSp>
            <p:nvCxnSpPr>
              <p:cNvPr id="495" name="Google Shape;495;p39"/>
              <p:cNvCxnSpPr>
                <a:stCxn id="493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6" name="Google Shape;496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97" name="Google Shape;497;p39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498" name="Google Shape;498;p3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pic>
          <p:nvPicPr>
            <p:cNvPr id="499" name="Google Shape;499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0300" y="2632017"/>
              <a:ext cx="690900" cy="1673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0" name="Google Shape;500;p39"/>
            <p:cNvGrpSpPr/>
            <p:nvPr/>
          </p:nvGrpSpPr>
          <p:grpSpPr>
            <a:xfrm>
              <a:off x="2434639" y="1896861"/>
              <a:ext cx="933597" cy="824064"/>
              <a:chOff x="2434639" y="1896861"/>
              <a:chExt cx="933597" cy="824064"/>
            </a:xfrm>
          </p:grpSpPr>
          <p:sp>
            <p:nvSpPr>
              <p:cNvPr id="501" name="Google Shape;501;p39"/>
              <p:cNvSpPr txBox="1"/>
              <p:nvPr/>
            </p:nvSpPr>
            <p:spPr>
              <a:xfrm>
                <a:off x="2434639" y="2397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grpSp>
            <p:nvGrpSpPr>
              <p:cNvPr id="502" name="Google Shape;502;p39"/>
              <p:cNvGrpSpPr/>
              <p:nvPr/>
            </p:nvGrpSpPr>
            <p:grpSpPr>
              <a:xfrm>
                <a:off x="2449875" y="1896861"/>
                <a:ext cx="918361" cy="824064"/>
                <a:chOff x="1920411" y="2947861"/>
                <a:chExt cx="918361" cy="824064"/>
              </a:xfrm>
            </p:grpSpPr>
            <p:sp>
              <p:nvSpPr>
                <p:cNvPr id="503" name="Google Shape;503;p39"/>
                <p:cNvSpPr txBox="1"/>
                <p:nvPr/>
              </p:nvSpPr>
              <p:spPr>
                <a:xfrm>
                  <a:off x="2434372" y="3448825"/>
                  <a:ext cx="404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cow  </a:t>
                  </a:r>
                  <a:endParaRPr sz="900"/>
                </a:p>
              </p:txBody>
            </p:sp>
            <p:sp>
              <p:nvSpPr>
                <p:cNvPr id="504" name="Google Shape;504;p39"/>
                <p:cNvSpPr txBox="1"/>
                <p:nvPr/>
              </p:nvSpPr>
              <p:spPr>
                <a:xfrm>
                  <a:off x="2187728" y="3448825"/>
                  <a:ext cx="404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fox  </a:t>
                  </a:r>
                  <a:endParaRPr sz="900"/>
                </a:p>
              </p:txBody>
            </p:sp>
            <p:sp>
              <p:nvSpPr>
                <p:cNvPr id="505" name="Google Shape;505;p39"/>
                <p:cNvSpPr/>
                <p:nvPr/>
              </p:nvSpPr>
              <p:spPr>
                <a:xfrm>
                  <a:off x="2280636" y="3168075"/>
                  <a:ext cx="148200" cy="393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06" name="Google Shape;506;p39"/>
                <p:cNvCxnSpPr>
                  <a:stCxn id="507" idx="2"/>
                </p:cNvCxnSpPr>
                <p:nvPr/>
              </p:nvCxnSpPr>
              <p:spPr>
                <a:xfrm>
                  <a:off x="2092011" y="3561975"/>
                  <a:ext cx="5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08" name="Google Shape;508;p39"/>
                <p:cNvSpPr txBox="1"/>
                <p:nvPr/>
              </p:nvSpPr>
              <p:spPr>
                <a:xfrm>
                  <a:off x="2182878" y="2947861"/>
                  <a:ext cx="371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0.9</a:t>
                  </a:r>
                  <a:endParaRPr sz="900"/>
                </a:p>
              </p:txBody>
            </p:sp>
            <p:sp>
              <p:nvSpPr>
                <p:cNvPr id="509" name="Google Shape;509;p39"/>
                <p:cNvSpPr txBox="1"/>
                <p:nvPr/>
              </p:nvSpPr>
              <p:spPr>
                <a:xfrm>
                  <a:off x="2455222" y="3338739"/>
                  <a:ext cx="371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0.0</a:t>
                  </a:r>
                  <a:endParaRPr sz="900"/>
                </a:p>
              </p:txBody>
            </p:sp>
            <p:sp>
              <p:nvSpPr>
                <p:cNvPr id="507" name="Google Shape;507;p39"/>
                <p:cNvSpPr/>
                <p:nvPr/>
              </p:nvSpPr>
              <p:spPr>
                <a:xfrm>
                  <a:off x="2017911" y="3499275"/>
                  <a:ext cx="148200" cy="627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39"/>
                <p:cNvSpPr txBox="1"/>
                <p:nvPr/>
              </p:nvSpPr>
              <p:spPr>
                <a:xfrm>
                  <a:off x="1920411" y="3282294"/>
                  <a:ext cx="371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0.1</a:t>
                  </a:r>
                  <a:endParaRPr sz="900"/>
                </a:p>
              </p:txBody>
            </p:sp>
          </p:grpSp>
        </p:grpSp>
        <p:sp>
          <p:nvSpPr>
            <p:cNvPr id="511" name="Google Shape;511;p39"/>
            <p:cNvSpPr/>
            <p:nvPr/>
          </p:nvSpPr>
          <p:spPr>
            <a:xfrm>
              <a:off x="5276475" y="24405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39"/>
            <p:cNvGrpSpPr/>
            <p:nvPr/>
          </p:nvGrpSpPr>
          <p:grpSpPr>
            <a:xfrm>
              <a:off x="3557597" y="1925083"/>
              <a:ext cx="918361" cy="795842"/>
              <a:chOff x="1920411" y="2976083"/>
              <a:chExt cx="918361" cy="795842"/>
            </a:xfrm>
          </p:grpSpPr>
          <p:sp>
            <p:nvSpPr>
              <p:cNvPr id="513" name="Google Shape;513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514" name="Google Shape;514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515" name="Google Shape;515;p39"/>
              <p:cNvSpPr/>
              <p:nvPr/>
            </p:nvSpPr>
            <p:spPr>
              <a:xfrm>
                <a:off x="2280614" y="3195900"/>
                <a:ext cx="148200" cy="365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6" name="Google Shape;516;p39"/>
              <p:cNvCxnSpPr>
                <a:stCxn id="517" idx="2"/>
              </p:cNvCxnSpPr>
              <p:nvPr/>
            </p:nvCxnSpPr>
            <p:spPr>
              <a:xfrm>
                <a:off x="2091989" y="356192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8" name="Google Shape;518;p39"/>
              <p:cNvSpPr txBox="1"/>
              <p:nvPr/>
            </p:nvSpPr>
            <p:spPr>
              <a:xfrm>
                <a:off x="2182878" y="2976083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0.8</a:t>
                </a:r>
                <a:endParaRPr sz="900"/>
              </a:p>
            </p:txBody>
          </p:sp>
          <p:sp>
            <p:nvSpPr>
              <p:cNvPr id="519" name="Google Shape;519;p3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517" name="Google Shape;517;p39"/>
              <p:cNvSpPr/>
              <p:nvPr/>
            </p:nvSpPr>
            <p:spPr>
              <a:xfrm>
                <a:off x="2017889" y="3448825"/>
                <a:ext cx="148200" cy="1131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9"/>
              <p:cNvSpPr txBox="1"/>
              <p:nvPr/>
            </p:nvSpPr>
            <p:spPr>
              <a:xfrm>
                <a:off x="1920411" y="3232906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0.2</a:t>
                </a:r>
                <a:endParaRPr sz="900"/>
              </a:p>
            </p:txBody>
          </p:sp>
        </p:grpSp>
        <p:sp>
          <p:nvSpPr>
            <p:cNvPr id="521" name="Google Shape;521;p39"/>
            <p:cNvSpPr txBox="1"/>
            <p:nvPr/>
          </p:nvSpPr>
          <p:spPr>
            <a:xfrm>
              <a:off x="3542361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5005497" y="2397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9"/>
            <p:cNvSpPr txBox="1"/>
            <p:nvPr/>
          </p:nvSpPr>
          <p:spPr>
            <a:xfrm>
              <a:off x="4900975" y="2181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  <p:grpSp>
          <p:nvGrpSpPr>
            <p:cNvPr id="524" name="Google Shape;524;p39"/>
            <p:cNvGrpSpPr/>
            <p:nvPr/>
          </p:nvGrpSpPr>
          <p:grpSpPr>
            <a:xfrm>
              <a:off x="5753286" y="1896861"/>
              <a:ext cx="371400" cy="613814"/>
              <a:chOff x="2182878" y="2947861"/>
              <a:chExt cx="371400" cy="613814"/>
            </a:xfrm>
          </p:grpSpPr>
          <p:sp>
            <p:nvSpPr>
              <p:cNvPr id="525" name="Google Shape;525;p39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9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</p:grpSp>
        <p:sp>
          <p:nvSpPr>
            <p:cNvPr id="527" name="Google Shape;527;p39"/>
            <p:cNvSpPr/>
            <p:nvPr/>
          </p:nvSpPr>
          <p:spPr>
            <a:xfrm>
              <a:off x="6114675" y="24405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9"/>
            <p:cNvSpPr txBox="1"/>
            <p:nvPr/>
          </p:nvSpPr>
          <p:spPr>
            <a:xfrm>
              <a:off x="6275397" y="2287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529" name="Google Shape;529;p39"/>
            <p:cNvSpPr txBox="1"/>
            <p:nvPr/>
          </p:nvSpPr>
          <p:spPr>
            <a:xfrm>
              <a:off x="8239664" y="2181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8337131" y="2397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1" name="Google Shape;531;p39"/>
            <p:cNvGrpSpPr/>
            <p:nvPr/>
          </p:nvGrpSpPr>
          <p:grpSpPr>
            <a:xfrm>
              <a:off x="8510597" y="2047850"/>
              <a:ext cx="371400" cy="462975"/>
              <a:chOff x="2182878" y="3098850"/>
              <a:chExt cx="371400" cy="462975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2280631" y="3315825"/>
                <a:ext cx="148200" cy="246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9"/>
              <p:cNvSpPr txBox="1"/>
              <p:nvPr/>
            </p:nvSpPr>
            <p:spPr>
              <a:xfrm>
                <a:off x="2182878" y="3098850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0.5</a:t>
                </a:r>
                <a:endParaRPr sz="900"/>
              </a:p>
            </p:txBody>
          </p:sp>
        </p:grpSp>
        <p:grpSp>
          <p:nvGrpSpPr>
            <p:cNvPr id="534" name="Google Shape;534;p39"/>
            <p:cNvGrpSpPr/>
            <p:nvPr/>
          </p:nvGrpSpPr>
          <p:grpSpPr>
            <a:xfrm>
              <a:off x="7401464" y="1896861"/>
              <a:ext cx="371400" cy="613814"/>
              <a:chOff x="2182878" y="2947861"/>
              <a:chExt cx="371400" cy="613814"/>
            </a:xfrm>
          </p:grpSpPr>
          <p:sp>
            <p:nvSpPr>
              <p:cNvPr id="535" name="Google Shape;535;p39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9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</p:grpSp>
      </p:grpSp>
      <p:pic>
        <p:nvPicPr>
          <p:cNvPr id="537" name="Google Shape;537;p39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8" name="Google Shape;538;p39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39" name="Google Shape;539;p39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540" name="Google Shape;540;p39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41" name="Google Shape;541;p39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3" name="Google Shape;543;p39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544" name="Google Shape;544;p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3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6" name="Google Shape;546;p39"/>
          <p:cNvGrpSpPr/>
          <p:nvPr/>
        </p:nvGrpSpPr>
        <p:grpSpPr>
          <a:xfrm>
            <a:off x="1477875" y="3117840"/>
            <a:ext cx="3946798" cy="1040260"/>
            <a:chOff x="1477875" y="3117840"/>
            <a:chExt cx="3946798" cy="1040260"/>
          </a:xfrm>
        </p:grpSpPr>
        <p:pic>
          <p:nvPicPr>
            <p:cNvPr id="547" name="Google Shape;547;p39"/>
            <p:cNvPicPr preferRelativeResize="0"/>
            <p:nvPr/>
          </p:nvPicPr>
          <p:blipFill rotWithShape="1">
            <a:blip r:embed="rId8">
              <a:alphaModFix/>
            </a:blip>
            <a:srcRect b="0" l="26729" r="0" t="0"/>
            <a:stretch/>
          </p:blipFill>
          <p:spPr>
            <a:xfrm>
              <a:off x="1477875" y="3724125"/>
              <a:ext cx="3946798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8" name="Google Shape;548;p39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549" name="Google Shape;549;p3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0" name="Google Shape;550;p39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1" name="Google Shape;551;p39"/>
          <p:cNvGrpSpPr/>
          <p:nvPr/>
        </p:nvGrpSpPr>
        <p:grpSpPr>
          <a:xfrm>
            <a:off x="0" y="2188800"/>
            <a:ext cx="9367800" cy="615600"/>
            <a:chOff x="0" y="2188800"/>
            <a:chExt cx="9367800" cy="615600"/>
          </a:xfrm>
        </p:grpSpPr>
        <p:sp>
          <p:nvSpPr>
            <p:cNvPr id="552" name="Google Shape;552;p39"/>
            <p:cNvSpPr txBox="1"/>
            <p:nvPr/>
          </p:nvSpPr>
          <p:spPr>
            <a:xfrm>
              <a:off x="0" y="2188800"/>
              <a:ext cx="9367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Before confident learning starts, a model is trained on this data using cross-validation,</a:t>
              </a:r>
              <a:br>
                <a:rPr lang="en"/>
              </a:br>
              <a:r>
                <a:rPr lang="en"/>
                <a:t>to produce               , the out-of-sample predicted probabilities</a:t>
              </a:r>
              <a:endParaRPr/>
            </a:p>
          </p:txBody>
        </p:sp>
        <p:pic>
          <p:nvPicPr>
            <p:cNvPr id="553" name="Google Shape;553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87750" y="2532034"/>
              <a:ext cx="690900" cy="1673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4" name="Google Shape;554;p39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9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9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9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9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9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62" name="Google Shape;562;p39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63" name="Google Shape;563;p39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64" name="Google Shape;564;p39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65" name="Google Shape;565;p39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566" name="Google Shape;566;p39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567" name="Google Shape;567;p39"/>
          <p:cNvSpPr/>
          <p:nvPr/>
        </p:nvSpPr>
        <p:spPr>
          <a:xfrm>
            <a:off x="19476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9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569" name="Google Shape;569;p39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570" name="Google Shape;570;p39"/>
          <p:cNvSpPr txBox="1"/>
          <p:nvPr/>
        </p:nvSpPr>
        <p:spPr>
          <a:xfrm>
            <a:off x="3201950" y="2846550"/>
            <a:ext cx="251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CL estimates sets of label errors for each pair of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(noisy label i, true label j)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571" name="Google Shape;571;p39"/>
          <p:cNvGrpSpPr/>
          <p:nvPr/>
        </p:nvGrpSpPr>
        <p:grpSpPr>
          <a:xfrm>
            <a:off x="1466085" y="4510535"/>
            <a:ext cx="4678800" cy="400200"/>
            <a:chOff x="1466085" y="4388525"/>
            <a:chExt cx="4678800" cy="400200"/>
          </a:xfrm>
        </p:grpSpPr>
        <p:sp>
          <p:nvSpPr>
            <p:cNvPr id="572" name="Google Shape;572;p39"/>
            <p:cNvSpPr txBox="1"/>
            <p:nvPr/>
          </p:nvSpPr>
          <p:spPr>
            <a:xfrm>
              <a:off x="1466085" y="4388525"/>
              <a:ext cx="467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The confident joint          , counts the size of each set → </a:t>
              </a:r>
              <a:endParaRPr>
                <a:solidFill>
                  <a:srgbClr val="FF0000"/>
                </a:solidFill>
              </a:endParaRPr>
            </a:p>
          </p:txBody>
        </p:sp>
        <p:pic>
          <p:nvPicPr>
            <p:cNvPr id="573" name="Google Shape;573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115735" y="4450600"/>
              <a:ext cx="434254" cy="237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" name="Google Shape;574;p39"/>
          <p:cNvGrpSpPr/>
          <p:nvPr/>
        </p:nvGrpSpPr>
        <p:grpSpPr>
          <a:xfrm>
            <a:off x="5962663" y="4541200"/>
            <a:ext cx="2167014" cy="393602"/>
            <a:chOff x="5962663" y="4541200"/>
            <a:chExt cx="2167014" cy="393602"/>
          </a:xfrm>
        </p:grpSpPr>
        <p:pic>
          <p:nvPicPr>
            <p:cNvPr id="575" name="Google Shape;575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962663" y="4541202"/>
              <a:ext cx="2167014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3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935600" y="4644675"/>
              <a:ext cx="193607" cy="23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39"/>
            <p:cNvPicPr preferRelativeResize="0"/>
            <p:nvPr/>
          </p:nvPicPr>
          <p:blipFill rotWithShape="1">
            <a:blip r:embed="rId13">
              <a:alphaModFix/>
            </a:blip>
            <a:srcRect b="0" l="46329" r="44879" t="0"/>
            <a:stretch/>
          </p:blipFill>
          <p:spPr>
            <a:xfrm>
              <a:off x="6909893" y="4541200"/>
              <a:ext cx="190500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0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584" name="Google Shape;584;p4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40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0"/>
          <p:cNvSpPr/>
          <p:nvPr/>
        </p:nvSpPr>
        <p:spPr>
          <a:xfrm>
            <a:off x="136625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40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0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0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0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0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0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0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0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0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0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40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598" name="Google Shape;598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2" name="Google Shape;602;p40"/>
            <p:cNvCxnSpPr>
              <a:stCxn id="59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3" name="Google Shape;603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04" name="Google Shape;604;p4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05" name="Google Shape;605;p40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606" name="Google Shape;606;p4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607" name="Google Shape;607;p40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608" name="Google Shape;608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2" name="Google Shape;612;p40"/>
            <p:cNvCxnSpPr>
              <a:stCxn id="60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3" name="Google Shape;613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14" name="Google Shape;614;p4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15" name="Google Shape;615;p40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616" name="Google Shape;616;p4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618" name="Google Shape;618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19" name="Google Shape;619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1" name="Google Shape;621;p40"/>
            <p:cNvCxnSpPr>
              <a:stCxn id="62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3" name="Google Shape;623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24" name="Google Shape;624;p40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625" name="Google Shape;625;p40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626" name="Google Shape;626;p40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627" name="Google Shape;627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630" name="Google Shape;630;p40"/>
            <p:cNvCxnSpPr>
              <a:stCxn id="628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1" name="Google Shape;631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32" name="Google Shape;632;p4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33" name="Google Shape;633;p40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634" name="Google Shape;634;p40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635" name="Google Shape;635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638" name="Google Shape;638;p40"/>
            <p:cNvCxnSpPr>
              <a:stCxn id="636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9" name="Google Shape;639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40" name="Google Shape;640;p40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641" name="Google Shape;641;p40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642" name="Google Shape;642;p4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643" name="Google Shape;643;p40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644" name="Google Shape;644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647" name="Google Shape;647;p40"/>
            <p:cNvCxnSpPr>
              <a:stCxn id="64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8" name="Google Shape;648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49" name="Google Shape;649;p4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50" name="Google Shape;650;p4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651" name="Google Shape;65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40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653" name="Google Shape;653;p40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654" name="Google Shape;654;p40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655" name="Google Shape;655;p40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656" name="Google Shape;656;p40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657" name="Google Shape;657;p40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8" name="Google Shape;658;p40"/>
              <p:cNvCxnSpPr>
                <a:stCxn id="659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0" name="Google Shape;660;p40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661" name="Google Shape;661;p40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0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663" name="Google Shape;663;p40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40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665" name="Google Shape;665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66" name="Google Shape;666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8" name="Google Shape;668;p40"/>
            <p:cNvCxnSpPr>
              <a:stCxn id="669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0" name="Google Shape;670;p40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671" name="Google Shape;671;p4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673" name="Google Shape;673;p40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674" name="Google Shape;674;p40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676" name="Google Shape;676;p40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677" name="Google Shape;677;p40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679" name="Google Shape;679;p40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681" name="Google Shape;681;p40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682" name="Google Shape;682;p40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40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684" name="Google Shape;684;p40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686" name="Google Shape;686;p40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687" name="Google Shape;687;p40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689" name="Google Shape;689;p40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0" name="Google Shape;690;p40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91" name="Google Shape;691;p40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692" name="Google Shape;692;p40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93" name="Google Shape;693;p40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5" name="Google Shape;695;p40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696" name="Google Shape;696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40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699" name="Google Shape;699;p40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0" name="Google Shape;700;p40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701" name="Google Shape;701;p4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2" name="Google Shape;702;p40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03" name="Google Shape;703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0"/>
          <p:cNvSpPr/>
          <p:nvPr/>
        </p:nvSpPr>
        <p:spPr>
          <a:xfrm>
            <a:off x="208150" y="34205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40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0"/>
          <p:cNvSpPr/>
          <p:nvPr/>
        </p:nvSpPr>
        <p:spPr>
          <a:xfrm>
            <a:off x="2081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08" name="Google Shape;708;p40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0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0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0"/>
          <p:cNvSpPr/>
          <p:nvPr/>
        </p:nvSpPr>
        <p:spPr>
          <a:xfrm>
            <a:off x="6327450" y="2980275"/>
            <a:ext cx="7188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0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0"/>
          <p:cNvSpPr/>
          <p:nvPr/>
        </p:nvSpPr>
        <p:spPr>
          <a:xfrm>
            <a:off x="290000" y="2184475"/>
            <a:ext cx="267300" cy="4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40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715" name="Google Shape;715;p40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0.3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≱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6532033" y="3344997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0</a:t>
            </a:r>
            <a:endParaRPr sz="1800">
              <a:solidFill>
                <a:srgbClr val="FF0000"/>
              </a:solidFill>
            </a:endParaRPr>
          </a:p>
        </p:txBody>
      </p:sp>
      <p:grpSp>
        <p:nvGrpSpPr>
          <p:cNvPr id="719" name="Google Shape;719;p40"/>
          <p:cNvGrpSpPr/>
          <p:nvPr/>
        </p:nvGrpSpPr>
        <p:grpSpPr>
          <a:xfrm>
            <a:off x="281100" y="4543065"/>
            <a:ext cx="5269175" cy="461700"/>
            <a:chOff x="281100" y="4543065"/>
            <a:chExt cx="5269175" cy="461700"/>
          </a:xfrm>
        </p:grpSpPr>
        <p:pic>
          <p:nvPicPr>
            <p:cNvPr id="720" name="Google Shape;720;p40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801375" y="4588649"/>
              <a:ext cx="113300" cy="1769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1100" y="4784125"/>
              <a:ext cx="614400" cy="14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40"/>
            <p:cNvSpPr txBox="1"/>
            <p:nvPr/>
          </p:nvSpPr>
          <p:spPr>
            <a:xfrm>
              <a:off x="838475" y="4543065"/>
              <a:ext cx="4711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- class self-confidence thresholds</a:t>
              </a:r>
              <a:br>
                <a:rPr lang="en" sz="900"/>
              </a:br>
              <a:r>
                <a:rPr lang="en" sz="900"/>
                <a:t>- out-of-sample predicted probabilities</a:t>
              </a:r>
              <a:endParaRPr sz="900"/>
            </a:p>
          </p:txBody>
        </p:sp>
      </p:grpSp>
      <p:sp>
        <p:nvSpPr>
          <p:cNvPr id="723" name="Google Shape;723;p40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24" name="Google Shape;724;p40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25" name="Google Shape;725;p40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26" name="Google Shape;726;p40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27" name="Google Shape;727;p40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728" name="Google Shape;728;p40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729" name="Google Shape;729;p40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730" name="Google Shape;730;p40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41"/>
          <p:cNvPicPr preferRelativeResize="0"/>
          <p:nvPr/>
        </p:nvPicPr>
        <p:blipFill rotWithShape="1">
          <a:blip r:embed="rId3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1"/>
          <p:cNvSpPr/>
          <p:nvPr/>
        </p:nvSpPr>
        <p:spPr>
          <a:xfrm>
            <a:off x="136625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1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1"/>
          <p:cNvSpPr/>
          <p:nvPr/>
        </p:nvSpPr>
        <p:spPr>
          <a:xfrm>
            <a:off x="2081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41"/>
          <p:cNvPicPr preferRelativeResize="0"/>
          <p:nvPr/>
        </p:nvPicPr>
        <p:blipFill rotWithShape="1">
          <a:blip r:embed="rId4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741" name="Google Shape;741;p4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2" name="Google Shape;742;p41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1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p41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745" name="Google Shape;745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9" name="Google Shape;749;p41"/>
            <p:cNvCxnSpPr>
              <a:stCxn id="74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0" name="Google Shape;750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51" name="Google Shape;751;p4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752" name="Google Shape;752;p41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753" name="Google Shape;753;p4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754" name="Google Shape;754;p41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755" name="Google Shape;755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9" name="Google Shape;759;p41"/>
            <p:cNvCxnSpPr>
              <a:stCxn id="75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0" name="Google Shape;760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61" name="Google Shape;761;p4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762" name="Google Shape;762;p41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763" name="Google Shape;763;p4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764" name="Google Shape;764;p41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765" name="Google Shape;765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66" name="Google Shape;766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8" name="Google Shape;768;p41"/>
            <p:cNvCxnSpPr>
              <a:stCxn id="76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0" name="Google Shape;770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71" name="Google Shape;771;p41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772" name="Google Shape;772;p41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773" name="Google Shape;773;p41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774" name="Google Shape;774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777" name="Google Shape;777;p41"/>
            <p:cNvCxnSpPr>
              <a:stCxn id="77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8" name="Google Shape;778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79" name="Google Shape;779;p4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780" name="Google Shape;780;p41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781" name="Google Shape;781;p41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782" name="Google Shape;782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785" name="Google Shape;785;p41"/>
            <p:cNvCxnSpPr>
              <a:stCxn id="78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6" name="Google Shape;786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87" name="Google Shape;787;p41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788" name="Google Shape;788;p41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789" name="Google Shape;789;p4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790" name="Google Shape;790;p41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791" name="Google Shape;791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794" name="Google Shape;794;p41"/>
            <p:cNvCxnSpPr>
              <a:stCxn id="79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5" name="Google Shape;795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96" name="Google Shape;796;p4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797" name="Google Shape;797;p4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798" name="Google Shape;79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Google Shape;799;p41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800" name="Google Shape;800;p41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801" name="Google Shape;801;p41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802" name="Google Shape;802;p41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803" name="Google Shape;803;p41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804" name="Google Shape;804;p41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05" name="Google Shape;805;p41"/>
              <p:cNvCxnSpPr>
                <a:stCxn id="80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7" name="Google Shape;807;p41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808" name="Google Shape;808;p41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806" name="Google Shape;806;p41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1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810" name="Google Shape;810;p41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" name="Google Shape;811;p41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812" name="Google Shape;812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813" name="Google Shape;813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15" name="Google Shape;815;p41"/>
            <p:cNvCxnSpPr>
              <a:stCxn id="81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7" name="Google Shape;817;p41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818" name="Google Shape;818;p4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820" name="Google Shape;820;p41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821" name="Google Shape;821;p41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1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823" name="Google Shape;823;p41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824" name="Google Shape;824;p41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826" name="Google Shape;826;p41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1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828" name="Google Shape;828;p41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829" name="Google Shape;829;p41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0" name="Google Shape;830;p41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831" name="Google Shape;831;p41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833" name="Google Shape;833;p41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834" name="Google Shape;834;p41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836" name="Google Shape;836;p41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7" name="Google Shape;837;p41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8" name="Google Shape;838;p41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839" name="Google Shape;839;p41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40" name="Google Shape;840;p41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2" name="Google Shape;842;p41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843" name="Google Shape;843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5" name="Google Shape;845;p41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846" name="Google Shape;846;p41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7" name="Google Shape;847;p41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848" name="Google Shape;848;p4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9" name="Google Shape;849;p41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50" name="Google Shape;850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41"/>
          <p:cNvSpPr/>
          <p:nvPr/>
        </p:nvSpPr>
        <p:spPr>
          <a:xfrm>
            <a:off x="208150" y="3753597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p41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41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1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1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1"/>
          <p:cNvSpPr/>
          <p:nvPr/>
        </p:nvSpPr>
        <p:spPr>
          <a:xfrm>
            <a:off x="7075349" y="2980275"/>
            <a:ext cx="6576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1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1"/>
          <p:cNvSpPr/>
          <p:nvPr/>
        </p:nvSpPr>
        <p:spPr>
          <a:xfrm>
            <a:off x="559525" y="2035125"/>
            <a:ext cx="267300" cy="61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" name="Google Shape;860;p41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861" name="Google Shape;861;p41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0.7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864" name="Google Shape;864;p41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65" name="Google Shape;865;p41"/>
          <p:cNvSpPr/>
          <p:nvPr/>
        </p:nvSpPr>
        <p:spPr>
          <a:xfrm>
            <a:off x="7237589" y="3344997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66" name="Google Shape;866;p41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1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1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1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1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1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1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1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874" name="Google Shape;874;p41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875" name="Google Shape;875;p41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876" name="Google Shape;876;p41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877" name="Google Shape;877;p41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878" name="Google Shape;878;p41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879" name="Google Shape;879;p41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880" name="Google Shape;880;p41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848400" y="2671512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164425" y="2298175"/>
            <a:ext cx="27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Potentially out of distribution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567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42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4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887" name="Google Shape;887;p4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8" name="Google Shape;888;p42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2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2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42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" name="Google Shape;892;p42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893" name="Google Shape;893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97" name="Google Shape;897;p42"/>
            <p:cNvCxnSpPr>
              <a:stCxn id="894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8" name="Google Shape;898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899" name="Google Shape;899;p4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00" name="Google Shape;900;p42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901" name="Google Shape;901;p4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902" name="Google Shape;902;p42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903" name="Google Shape;903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07" name="Google Shape;907;p42"/>
            <p:cNvCxnSpPr>
              <a:stCxn id="904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8" name="Google Shape;908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09" name="Google Shape;909;p4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10" name="Google Shape;910;p42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911" name="Google Shape;911;p4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912" name="Google Shape;912;p42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913" name="Google Shape;913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14" name="Google Shape;914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6" name="Google Shape;916;p42"/>
            <p:cNvCxnSpPr>
              <a:stCxn id="91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8" name="Google Shape;918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19" name="Google Shape;919;p42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920" name="Google Shape;920;p42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921" name="Google Shape;921;p42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922" name="Google Shape;922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925" name="Google Shape;925;p42"/>
            <p:cNvCxnSpPr>
              <a:stCxn id="92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6" name="Google Shape;926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27" name="Google Shape;927;p4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28" name="Google Shape;928;p42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929" name="Google Shape;929;p42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930" name="Google Shape;930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933" name="Google Shape;933;p42"/>
            <p:cNvCxnSpPr>
              <a:stCxn id="931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4" name="Google Shape;934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35" name="Google Shape;935;p42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936" name="Google Shape;936;p42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937" name="Google Shape;937;p4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938" name="Google Shape;938;p42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939" name="Google Shape;939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942" name="Google Shape;942;p42"/>
            <p:cNvCxnSpPr>
              <a:stCxn id="94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3" name="Google Shape;943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44" name="Google Shape;944;p4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45" name="Google Shape;945;p4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946" name="Google Shape;94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7" name="Google Shape;947;p42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948" name="Google Shape;948;p42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949" name="Google Shape;949;p42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950" name="Google Shape;950;p42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951" name="Google Shape;951;p42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53" name="Google Shape;953;p42"/>
              <p:cNvCxnSpPr>
                <a:stCxn id="954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55" name="Google Shape;955;p42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956" name="Google Shape;956;p42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2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958" name="Google Shape;958;p42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9" name="Google Shape;959;p42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960" name="Google Shape;960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61" name="Google Shape;961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3" name="Google Shape;963;p42"/>
            <p:cNvCxnSpPr>
              <a:stCxn id="964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5" name="Google Shape;965;p42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966" name="Google Shape;966;p4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968" name="Google Shape;968;p42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969" name="Google Shape;969;p42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2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971" name="Google Shape;971;p42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972" name="Google Shape;972;p42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974" name="Google Shape;974;p42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2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976" name="Google Shape;976;p42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977" name="Google Shape;977;p42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8" name="Google Shape;978;p42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979" name="Google Shape;979;p42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981" name="Google Shape;981;p42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982" name="Google Shape;982;p42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984" name="Google Shape;984;p42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5" name="Google Shape;985;p42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86" name="Google Shape;986;p42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987" name="Google Shape;987;p42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88" name="Google Shape;988;p42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0" name="Google Shape;990;p42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991" name="Google Shape;991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" name="Google Shape;992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3" name="Google Shape;993;p42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994" name="Google Shape;994;p42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5" name="Google Shape;995;p42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996" name="Google Shape;996;p4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7" name="Google Shape;997;p42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98" name="Google Shape;998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42"/>
          <p:cNvSpPr/>
          <p:nvPr/>
        </p:nvSpPr>
        <p:spPr>
          <a:xfrm>
            <a:off x="208150" y="41063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1" name="Google Shape;1001;p42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42"/>
          <p:cNvSpPr/>
          <p:nvPr/>
        </p:nvSpPr>
        <p:spPr>
          <a:xfrm>
            <a:off x="2081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2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2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2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2"/>
          <p:cNvSpPr/>
          <p:nvPr/>
        </p:nvSpPr>
        <p:spPr>
          <a:xfrm>
            <a:off x="7768194" y="2980275"/>
            <a:ext cx="7188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2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42"/>
          <p:cNvSpPr/>
          <p:nvPr/>
        </p:nvSpPr>
        <p:spPr>
          <a:xfrm>
            <a:off x="823400" y="2339575"/>
            <a:ext cx="2673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9" name="Google Shape;1009;p42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010" name="Google Shape;1010;p42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0.0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≱   </a:t>
              </a:r>
              <a:r>
                <a:rPr lang="en" sz="1800">
                  <a:solidFill>
                    <a:srgbClr val="FF0000"/>
                  </a:solidFill>
                </a:rPr>
                <a:t>0.9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013" name="Google Shape;1013;p42"/>
          <p:cNvSpPr/>
          <p:nvPr/>
        </p:nvSpPr>
        <p:spPr>
          <a:xfrm>
            <a:off x="7958667" y="3344997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0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14" name="Google Shape;1014;p42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2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2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42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2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2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2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2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22" name="Google Shape;1022;p42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23" name="Google Shape;1023;p42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24" name="Google Shape;1024;p42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25" name="Google Shape;1025;p42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026" name="Google Shape;1026;p42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027" name="Google Shape;1027;p42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028" name="Google Shape;1028;p42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029" name="Google Shape;1029;p42"/>
          <p:cNvSpPr/>
          <p:nvPr/>
        </p:nvSpPr>
        <p:spPr>
          <a:xfrm>
            <a:off x="136625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43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4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036" name="Google Shape;1036;p4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7" name="Google Shape;1037;p43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43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43"/>
          <p:cNvSpPr/>
          <p:nvPr/>
        </p:nvSpPr>
        <p:spPr>
          <a:xfrm>
            <a:off x="1230236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0" name="Google Shape;1040;p43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43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2" name="Google Shape;1042;p43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043" name="Google Shape;1043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7" name="Google Shape;1047;p43"/>
            <p:cNvCxnSpPr>
              <a:stCxn id="1044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48" name="Google Shape;1048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49" name="Google Shape;1049;p4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050" name="Google Shape;1050;p43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051" name="Google Shape;1051;p4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052" name="Google Shape;1052;p43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053" name="Google Shape;1053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57" name="Google Shape;1057;p43"/>
            <p:cNvCxnSpPr>
              <a:stCxn id="1054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8" name="Google Shape;1058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59" name="Google Shape;1059;p4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060" name="Google Shape;1060;p43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061" name="Google Shape;1061;p4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062" name="Google Shape;1062;p43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063" name="Google Shape;1063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64" name="Google Shape;1064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66" name="Google Shape;1066;p43"/>
            <p:cNvCxnSpPr>
              <a:stCxn id="106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8" name="Google Shape;1068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69" name="Google Shape;1069;p43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070" name="Google Shape;1070;p43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071" name="Google Shape;1071;p43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072" name="Google Shape;1072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075" name="Google Shape;1075;p43"/>
            <p:cNvCxnSpPr>
              <a:stCxn id="107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76" name="Google Shape;1076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77" name="Google Shape;1077;p4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078" name="Google Shape;1078;p43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079" name="Google Shape;1079;p43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080" name="Google Shape;1080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083" name="Google Shape;1083;p43"/>
            <p:cNvCxnSpPr>
              <a:stCxn id="1081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84" name="Google Shape;1084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85" name="Google Shape;1085;p43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086" name="Google Shape;1086;p43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087" name="Google Shape;1087;p4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088" name="Google Shape;1088;p43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089" name="Google Shape;1089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092" name="Google Shape;1092;p43"/>
            <p:cNvCxnSpPr>
              <a:stCxn id="109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3" name="Google Shape;1093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94" name="Google Shape;1094;p4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095" name="Google Shape;1095;p4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096" name="Google Shape;109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7" name="Google Shape;1097;p43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098" name="Google Shape;1098;p43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099" name="Google Shape;1099;p43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100" name="Google Shape;1100;p43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101" name="Google Shape;1101;p43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102" name="Google Shape;1102;p43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3" name="Google Shape;1103;p43"/>
              <p:cNvCxnSpPr>
                <a:stCxn id="1104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05" name="Google Shape;1105;p43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106" name="Google Shape;1106;p43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104" name="Google Shape;1104;p43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3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108" name="Google Shape;1108;p43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9" name="Google Shape;1109;p43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110" name="Google Shape;1110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111" name="Google Shape;1111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3" name="Google Shape;1113;p43"/>
            <p:cNvCxnSpPr>
              <a:stCxn id="1114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5" name="Google Shape;1115;p43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116" name="Google Shape;1116;p4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118" name="Google Shape;1118;p43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119" name="Google Shape;1119;p43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43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121" name="Google Shape;1121;p43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122" name="Google Shape;1122;p43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124" name="Google Shape;1124;p43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43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126" name="Google Shape;1126;p43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127" name="Google Shape;1127;p43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8" name="Google Shape;1128;p43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129" name="Google Shape;1129;p43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131" name="Google Shape;1131;p43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132" name="Google Shape;1132;p43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134" name="Google Shape;1134;p43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5" name="Google Shape;1135;p43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36" name="Google Shape;1136;p43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137" name="Google Shape;1137;p43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138" name="Google Shape;1138;p43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0" name="Google Shape;1140;p43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141" name="Google Shape;1141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3" name="Google Shape;1143;p43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144" name="Google Shape;1144;p43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5" name="Google Shape;1145;p43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146" name="Google Shape;1146;p4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7" name="Google Shape;1147;p43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48" name="Google Shape;1148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43"/>
          <p:cNvSpPr/>
          <p:nvPr/>
        </p:nvSpPr>
        <p:spPr>
          <a:xfrm>
            <a:off x="208150" y="3773353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43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43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43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43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43"/>
          <p:cNvSpPr/>
          <p:nvPr/>
        </p:nvSpPr>
        <p:spPr>
          <a:xfrm>
            <a:off x="7082399" y="2980275"/>
            <a:ext cx="6477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43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3"/>
          <p:cNvSpPr/>
          <p:nvPr/>
        </p:nvSpPr>
        <p:spPr>
          <a:xfrm>
            <a:off x="1661600" y="2066025"/>
            <a:ext cx="267300" cy="58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" name="Google Shape;1158;p43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159" name="Google Shape;1159;p43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0.7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162" name="Google Shape;1162;p43"/>
          <p:cNvSpPr/>
          <p:nvPr/>
        </p:nvSpPr>
        <p:spPr>
          <a:xfrm>
            <a:off x="7244369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63" name="Google Shape;1163;p43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64" name="Google Shape;1164;p43"/>
          <p:cNvSpPr txBox="1"/>
          <p:nvPr/>
        </p:nvSpPr>
        <p:spPr>
          <a:xfrm>
            <a:off x="2339251" y="2632975"/>
            <a:ext cx="36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Skipping columns that don’t hit threshold</a:t>
            </a:r>
            <a:endParaRPr/>
          </a:p>
        </p:txBody>
      </p:sp>
      <p:cxnSp>
        <p:nvCxnSpPr>
          <p:cNvPr id="1165" name="Google Shape;1165;p43"/>
          <p:cNvCxnSpPr/>
          <p:nvPr/>
        </p:nvCxnSpPr>
        <p:spPr>
          <a:xfrm rot="10800000">
            <a:off x="1552300" y="2660100"/>
            <a:ext cx="860700" cy="2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6" name="Google Shape;1166;p43"/>
          <p:cNvCxnSpPr/>
          <p:nvPr/>
        </p:nvCxnSpPr>
        <p:spPr>
          <a:xfrm rot="10800000">
            <a:off x="2114200" y="2629150"/>
            <a:ext cx="312900" cy="1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7" name="Google Shape;1167;p43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43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43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43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43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43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43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43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175" name="Google Shape;1175;p43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176" name="Google Shape;1176;p43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177" name="Google Shape;1177;p43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178" name="Google Shape;1178;p43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179" name="Google Shape;1179;p43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180" name="Google Shape;1180;p43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181" name="Google Shape;1181;p43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182" name="Google Shape;1182;p43"/>
          <p:cNvSpPr/>
          <p:nvPr/>
        </p:nvSpPr>
        <p:spPr>
          <a:xfrm>
            <a:off x="1305565" y="1813094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44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4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189" name="Google Shape;1189;p4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0" name="Google Shape;1190;p44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44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44"/>
          <p:cNvSpPr/>
          <p:nvPr/>
        </p:nvSpPr>
        <p:spPr>
          <a:xfrm>
            <a:off x="2332314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3" name="Google Shape;1193;p44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4" name="Google Shape;1194;p44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195" name="Google Shape;1195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9" name="Google Shape;1199;p44"/>
            <p:cNvCxnSpPr>
              <a:stCxn id="119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0" name="Google Shape;1200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01" name="Google Shape;1201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02" name="Google Shape;1202;p44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203" name="Google Shape;1203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204" name="Google Shape;1204;p44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205" name="Google Shape;1205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9" name="Google Shape;1209;p44"/>
            <p:cNvCxnSpPr>
              <a:stCxn id="120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10" name="Google Shape;1210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11" name="Google Shape;1211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12" name="Google Shape;1212;p44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213" name="Google Shape;1213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214" name="Google Shape;1214;p44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215" name="Google Shape;1215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16" name="Google Shape;1216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18" name="Google Shape;1218;p44"/>
            <p:cNvCxnSpPr>
              <a:stCxn id="121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20" name="Google Shape;1220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21" name="Google Shape;1221;p44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222" name="Google Shape;1222;p44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223" name="Google Shape;1223;p44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224" name="Google Shape;1224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227" name="Google Shape;1227;p44"/>
            <p:cNvCxnSpPr>
              <a:stCxn id="122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28" name="Google Shape;1228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29" name="Google Shape;1229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30" name="Google Shape;1230;p44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231" name="Google Shape;1231;p44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232" name="Google Shape;1232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235" name="Google Shape;1235;p44"/>
            <p:cNvCxnSpPr>
              <a:stCxn id="123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36" name="Google Shape;1236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37" name="Google Shape;1237;p44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238" name="Google Shape;1238;p44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239" name="Google Shape;1239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240" name="Google Shape;1240;p44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241" name="Google Shape;1241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42" name="Google Shape;1242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244" name="Google Shape;1244;p44"/>
            <p:cNvCxnSpPr>
              <a:stCxn id="124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45" name="Google Shape;1245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46" name="Google Shape;1246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47" name="Google Shape;1247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248" name="Google Shape;124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9" name="Google Shape;1249;p44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250" name="Google Shape;1250;p44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251" name="Google Shape;1251;p44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252" name="Google Shape;1252;p44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253" name="Google Shape;1253;p44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254" name="Google Shape;1254;p44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55" name="Google Shape;1255;p44"/>
              <p:cNvCxnSpPr>
                <a:stCxn id="125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57" name="Google Shape;1257;p44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258" name="Google Shape;1258;p44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256" name="Google Shape;1256;p44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44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260" name="Google Shape;1260;p44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p44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262" name="Google Shape;1262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63" name="Google Shape;1263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65" name="Google Shape;1265;p44"/>
            <p:cNvCxnSpPr>
              <a:stCxn id="126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67" name="Google Shape;1267;p44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268" name="Google Shape;1268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4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270" name="Google Shape;1270;p44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271" name="Google Shape;1271;p44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44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273" name="Google Shape;1273;p44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274" name="Google Shape;1274;p44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4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276" name="Google Shape;1276;p44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44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278" name="Google Shape;1278;p44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279" name="Google Shape;1279;p44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44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281" name="Google Shape;1281;p44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4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283" name="Google Shape;1283;p44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284" name="Google Shape;1284;p44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4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286" name="Google Shape;1286;p44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7" name="Google Shape;1287;p44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88" name="Google Shape;1288;p44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289" name="Google Shape;1289;p44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290" name="Google Shape;1290;p44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2" name="Google Shape;1292;p44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293" name="Google Shape;1293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5" name="Google Shape;1295;p44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296" name="Google Shape;1296;p44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97" name="Google Shape;1297;p44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298" name="Google Shape;1298;p4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9" name="Google Shape;1299;p44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00" name="Google Shape;1300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44"/>
          <p:cNvSpPr/>
          <p:nvPr/>
        </p:nvSpPr>
        <p:spPr>
          <a:xfrm>
            <a:off x="208150" y="3773353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3" name="Google Shape;1303;p44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44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44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44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44"/>
          <p:cNvSpPr/>
          <p:nvPr/>
        </p:nvSpPr>
        <p:spPr>
          <a:xfrm>
            <a:off x="7082399" y="2980275"/>
            <a:ext cx="6477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44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44"/>
          <p:cNvSpPr/>
          <p:nvPr/>
        </p:nvSpPr>
        <p:spPr>
          <a:xfrm>
            <a:off x="2750975" y="1988100"/>
            <a:ext cx="267300" cy="65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44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1311" name="Google Shape;1311;p44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4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0.9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314" name="Google Shape;1314;p44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15" name="Google Shape;1315;p44"/>
          <p:cNvSpPr/>
          <p:nvPr/>
        </p:nvSpPr>
        <p:spPr>
          <a:xfrm>
            <a:off x="7244369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16" name="Google Shape;1316;p44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44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4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4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44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44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44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44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44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25" name="Google Shape;1325;p44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26" name="Google Shape;1326;p44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27" name="Google Shape;1327;p44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28" name="Google Shape;1328;p44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329" name="Google Shape;1329;p44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330" name="Google Shape;1330;p44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331" name="Google Shape;1331;p44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332" name="Google Shape;1332;p44"/>
          <p:cNvSpPr/>
          <p:nvPr/>
        </p:nvSpPr>
        <p:spPr>
          <a:xfrm>
            <a:off x="24179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p45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4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339" name="Google Shape;1339;p4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0" name="Google Shape;1340;p45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45"/>
          <p:cNvSpPr/>
          <p:nvPr/>
        </p:nvSpPr>
        <p:spPr>
          <a:xfrm>
            <a:off x="3434392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2" name="Google Shape;1342;p45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45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4" name="Google Shape;1344;p45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345" name="Google Shape;1345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9" name="Google Shape;1349;p45"/>
            <p:cNvCxnSpPr>
              <a:stCxn id="134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0" name="Google Shape;1350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51" name="Google Shape;1351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352" name="Google Shape;1352;p45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353" name="Google Shape;1353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354" name="Google Shape;1354;p45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355" name="Google Shape;1355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59" name="Google Shape;1359;p45"/>
            <p:cNvCxnSpPr>
              <a:stCxn id="135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60" name="Google Shape;1360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61" name="Google Shape;1361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362" name="Google Shape;1362;p45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363" name="Google Shape;1363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364" name="Google Shape;1364;p45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365" name="Google Shape;1365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66" name="Google Shape;1366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8" name="Google Shape;1368;p45"/>
            <p:cNvCxnSpPr>
              <a:stCxn id="136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70" name="Google Shape;1370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71" name="Google Shape;1371;p45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372" name="Google Shape;1372;p45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373" name="Google Shape;1373;p45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374" name="Google Shape;1374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377" name="Google Shape;1377;p45"/>
            <p:cNvCxnSpPr>
              <a:stCxn id="137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78" name="Google Shape;1378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79" name="Google Shape;1379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380" name="Google Shape;1380;p45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381" name="Google Shape;1381;p45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382" name="Google Shape;1382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385" name="Google Shape;1385;p45"/>
            <p:cNvCxnSpPr>
              <a:stCxn id="138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6" name="Google Shape;1386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87" name="Google Shape;1387;p45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388" name="Google Shape;1388;p45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389" name="Google Shape;1389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390" name="Google Shape;1390;p45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391" name="Google Shape;1391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394" name="Google Shape;1394;p45"/>
            <p:cNvCxnSpPr>
              <a:stCxn id="139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5" name="Google Shape;1395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96" name="Google Shape;1396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397" name="Google Shape;1397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398" name="Google Shape;139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9" name="Google Shape;1399;p45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400" name="Google Shape;1400;p45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401" name="Google Shape;1401;p45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402" name="Google Shape;1402;p45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403" name="Google Shape;1403;p45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404" name="Google Shape;1404;p45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05" name="Google Shape;1405;p45"/>
              <p:cNvCxnSpPr>
                <a:stCxn id="140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07" name="Google Shape;1407;p45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408" name="Google Shape;1408;p45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406" name="Google Shape;1406;p45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5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410" name="Google Shape;1410;p45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45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412" name="Google Shape;1412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413" name="Google Shape;1413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5" name="Google Shape;1415;p45"/>
            <p:cNvCxnSpPr>
              <a:stCxn id="141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7" name="Google Shape;1417;p45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418" name="Google Shape;1418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5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420" name="Google Shape;1420;p45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421" name="Google Shape;1421;p45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45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423" name="Google Shape;1423;p45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424" name="Google Shape;1424;p45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5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426" name="Google Shape;1426;p45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45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428" name="Google Shape;1428;p45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429" name="Google Shape;1429;p45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45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431" name="Google Shape;1431;p45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5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433" name="Google Shape;1433;p45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434" name="Google Shape;1434;p45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5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436" name="Google Shape;1436;p45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7" name="Google Shape;1437;p45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38" name="Google Shape;1438;p45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439" name="Google Shape;1439;p45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440" name="Google Shape;1440;p45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2" name="Google Shape;1442;p45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443" name="Google Shape;1443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4" name="Google Shape;1444;p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5" name="Google Shape;1445;p45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446" name="Google Shape;1446;p45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7" name="Google Shape;1447;p45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448" name="Google Shape;1448;p4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9" name="Google Shape;1449;p45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50" name="Google Shape;1450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45"/>
          <p:cNvSpPr/>
          <p:nvPr/>
        </p:nvSpPr>
        <p:spPr>
          <a:xfrm>
            <a:off x="208150" y="3773353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3" name="Google Shape;1453;p45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45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45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45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45"/>
          <p:cNvSpPr/>
          <p:nvPr/>
        </p:nvSpPr>
        <p:spPr>
          <a:xfrm>
            <a:off x="7082399" y="2980275"/>
            <a:ext cx="6477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45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45"/>
          <p:cNvSpPr/>
          <p:nvPr/>
        </p:nvSpPr>
        <p:spPr>
          <a:xfrm>
            <a:off x="3853053" y="1988100"/>
            <a:ext cx="267300" cy="65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0" name="Google Shape;1460;p45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461" name="Google Shape;1461;p45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5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0.8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464" name="Google Shape;1464;p45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65" name="Google Shape;1465;p45"/>
          <p:cNvSpPr/>
          <p:nvPr/>
        </p:nvSpPr>
        <p:spPr>
          <a:xfrm>
            <a:off x="7244369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3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466" name="Google Shape;1466;p45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45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45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45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45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45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45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45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45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475" name="Google Shape;1475;p45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476" name="Google Shape;1476;p45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477" name="Google Shape;1477;p45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478" name="Google Shape;1478;p45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479" name="Google Shape;1479;p45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480" name="Google Shape;1480;p45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481" name="Google Shape;1481;p45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482" name="Google Shape;1482;p45"/>
          <p:cNvSpPr/>
          <p:nvPr/>
        </p:nvSpPr>
        <p:spPr>
          <a:xfrm>
            <a:off x="3512972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p46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4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489" name="Google Shape;1489;p4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0" name="Google Shape;1490;p46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46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46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46"/>
          <p:cNvSpPr/>
          <p:nvPr/>
        </p:nvSpPr>
        <p:spPr>
          <a:xfrm>
            <a:off x="4536469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4" name="Google Shape;1494;p46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495" name="Google Shape;1495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9" name="Google Shape;1499;p46"/>
            <p:cNvCxnSpPr>
              <a:stCxn id="149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0" name="Google Shape;1500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01" name="Google Shape;1501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02" name="Google Shape;1502;p46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503" name="Google Shape;1503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504" name="Google Shape;1504;p46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505" name="Google Shape;1505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9" name="Google Shape;1509;p46"/>
            <p:cNvCxnSpPr>
              <a:stCxn id="150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10" name="Google Shape;1510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11" name="Google Shape;1511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12" name="Google Shape;1512;p46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513" name="Google Shape;1513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514" name="Google Shape;1514;p46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515" name="Google Shape;1515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16" name="Google Shape;1516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8" name="Google Shape;1518;p46"/>
            <p:cNvCxnSpPr>
              <a:stCxn id="151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0" name="Google Shape;1520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21" name="Google Shape;1521;p46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522" name="Google Shape;1522;p46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523" name="Google Shape;1523;p46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524" name="Google Shape;1524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527" name="Google Shape;1527;p46"/>
            <p:cNvCxnSpPr>
              <a:stCxn id="152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8" name="Google Shape;1528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29" name="Google Shape;1529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30" name="Google Shape;1530;p46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531" name="Google Shape;1531;p46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532" name="Google Shape;1532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535" name="Google Shape;1535;p46"/>
            <p:cNvCxnSpPr>
              <a:stCxn id="153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36" name="Google Shape;1536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37" name="Google Shape;1537;p46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538" name="Google Shape;1538;p46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539" name="Google Shape;1539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540" name="Google Shape;1540;p46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541" name="Google Shape;1541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544" name="Google Shape;1544;p46"/>
            <p:cNvCxnSpPr>
              <a:stCxn id="154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5" name="Google Shape;1545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46" name="Google Shape;1546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47" name="Google Shape;1547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548" name="Google Shape;154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9" name="Google Shape;1549;p46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550" name="Google Shape;1550;p46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551" name="Google Shape;1551;p46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552" name="Google Shape;1552;p46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553" name="Google Shape;1553;p46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554" name="Google Shape;1554;p46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55" name="Google Shape;1555;p46"/>
              <p:cNvCxnSpPr>
                <a:stCxn id="155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57" name="Google Shape;1557;p46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558" name="Google Shape;1558;p46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556" name="Google Shape;1556;p46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6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560" name="Google Shape;1560;p46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1" name="Google Shape;1561;p46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562" name="Google Shape;1562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63" name="Google Shape;1563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5" name="Google Shape;1565;p46"/>
            <p:cNvCxnSpPr>
              <a:stCxn id="156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7" name="Google Shape;1567;p46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568" name="Google Shape;1568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6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570" name="Google Shape;1570;p46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571" name="Google Shape;1571;p46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46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573" name="Google Shape;1573;p46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574" name="Google Shape;1574;p46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6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576" name="Google Shape;1576;p46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46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578" name="Google Shape;1578;p46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579" name="Google Shape;1579;p46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0" name="Google Shape;1580;p46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581" name="Google Shape;1581;p46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6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583" name="Google Shape;1583;p46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584" name="Google Shape;1584;p46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6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586" name="Google Shape;1586;p46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7" name="Google Shape;1587;p46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588" name="Google Shape;1588;p46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589" name="Google Shape;1589;p46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590" name="Google Shape;1590;p46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1" name="Google Shape;1591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2" name="Google Shape;1592;p46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593" name="Google Shape;1593;p4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4" name="Google Shape;1594;p4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5" name="Google Shape;1595;p46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596" name="Google Shape;1596;p46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7" name="Google Shape;1597;p46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598" name="Google Shape;1598;p4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99" name="Google Shape;1599;p46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00" name="Google Shape;160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/>
          <p:nvPr/>
        </p:nvSpPr>
        <p:spPr>
          <a:xfrm>
            <a:off x="208150" y="34205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3" name="Google Shape;1603;p46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46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46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46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46"/>
          <p:cNvSpPr/>
          <p:nvPr/>
        </p:nvSpPr>
        <p:spPr>
          <a:xfrm>
            <a:off x="6355689" y="2980275"/>
            <a:ext cx="6909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46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46"/>
          <p:cNvSpPr/>
          <p:nvPr/>
        </p:nvSpPr>
        <p:spPr>
          <a:xfrm>
            <a:off x="4684200" y="2066125"/>
            <a:ext cx="267300" cy="58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0" name="Google Shape;1610;p46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1611" name="Google Shape;1611;p46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6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0.7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614" name="Google Shape;1614;p46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15" name="Google Shape;1615;p46"/>
          <p:cNvSpPr/>
          <p:nvPr/>
        </p:nvSpPr>
        <p:spPr>
          <a:xfrm>
            <a:off x="6530347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616" name="Google Shape;1616;p46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46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46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46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46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46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46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46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46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25" name="Google Shape;1625;p46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26" name="Google Shape;1626;p46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27" name="Google Shape;1627;p46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28" name="Google Shape;1628;p46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629" name="Google Shape;1629;p46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630" name="Google Shape;1630;p46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631" name="Google Shape;1631;p46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632" name="Google Shape;1632;p46"/>
          <p:cNvSpPr/>
          <p:nvPr/>
        </p:nvSpPr>
        <p:spPr>
          <a:xfrm>
            <a:off x="4593883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47"/>
          <p:cNvSpPr/>
          <p:nvPr/>
        </p:nvSpPr>
        <p:spPr>
          <a:xfrm>
            <a:off x="5645603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8" name="Google Shape;1638;p47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4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640" name="Google Shape;1640;p4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1" name="Google Shape;1641;p47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47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47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4" name="Google Shape;1644;p47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645" name="Google Shape;1645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49" name="Google Shape;1649;p47"/>
            <p:cNvCxnSpPr>
              <a:stCxn id="164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50" name="Google Shape;1650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51" name="Google Shape;1651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652" name="Google Shape;1652;p47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653" name="Google Shape;1653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654" name="Google Shape;1654;p47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655" name="Google Shape;1655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59" name="Google Shape;1659;p47"/>
            <p:cNvCxnSpPr>
              <a:stCxn id="165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0" name="Google Shape;1660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61" name="Google Shape;1661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662" name="Google Shape;1662;p47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663" name="Google Shape;1663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664" name="Google Shape;1664;p47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665" name="Google Shape;1665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66" name="Google Shape;1666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8" name="Google Shape;1668;p47"/>
            <p:cNvCxnSpPr>
              <a:stCxn id="166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0" name="Google Shape;1670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71" name="Google Shape;1671;p47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672" name="Google Shape;1672;p47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673" name="Google Shape;1673;p47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674" name="Google Shape;1674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677" name="Google Shape;1677;p47"/>
            <p:cNvCxnSpPr>
              <a:stCxn id="167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8" name="Google Shape;1678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79" name="Google Shape;1679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680" name="Google Shape;1680;p47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681" name="Google Shape;1681;p47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682" name="Google Shape;1682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685" name="Google Shape;1685;p47"/>
            <p:cNvCxnSpPr>
              <a:stCxn id="168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6" name="Google Shape;1686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87" name="Google Shape;1687;p47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688" name="Google Shape;1688;p47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689" name="Google Shape;1689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690" name="Google Shape;1690;p47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691" name="Google Shape;1691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694" name="Google Shape;1694;p47"/>
            <p:cNvCxnSpPr>
              <a:stCxn id="169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5" name="Google Shape;1695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96" name="Google Shape;1696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697" name="Google Shape;1697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698" name="Google Shape;169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9" name="Google Shape;1699;p47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700" name="Google Shape;1700;p47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701" name="Google Shape;1701;p47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702" name="Google Shape;1702;p47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703" name="Google Shape;1703;p47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704" name="Google Shape;1704;p47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05" name="Google Shape;1705;p47"/>
              <p:cNvCxnSpPr>
                <a:stCxn id="170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07" name="Google Shape;1707;p47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708" name="Google Shape;1708;p47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706" name="Google Shape;1706;p47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47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710" name="Google Shape;1710;p47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1" name="Google Shape;1711;p47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712" name="Google Shape;1712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713" name="Google Shape;1713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714" name="Google Shape;1714;p47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15" name="Google Shape;1715;p47"/>
            <p:cNvCxnSpPr>
              <a:stCxn id="171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7" name="Google Shape;1717;p47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718" name="Google Shape;1718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716" name="Google Shape;1716;p47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7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720" name="Google Shape;1720;p47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721" name="Google Shape;1721;p47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47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723" name="Google Shape;1723;p47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724" name="Google Shape;1724;p47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7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726" name="Google Shape;1726;p47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47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728" name="Google Shape;1728;p47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729" name="Google Shape;1729;p47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0" name="Google Shape;1730;p47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731" name="Google Shape;1731;p47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7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733" name="Google Shape;1733;p47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734" name="Google Shape;1734;p47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7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736" name="Google Shape;1736;p47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7" name="Google Shape;1737;p47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738" name="Google Shape;1738;p47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739" name="Google Shape;1739;p47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740" name="Google Shape;1740;p47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" name="Google Shape;1741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2" name="Google Shape;1742;p47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743" name="Google Shape;1743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4" name="Google Shape;1744;p4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5" name="Google Shape;1745;p47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746" name="Google Shape;1746;p47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7" name="Google Shape;1747;p47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748" name="Google Shape;1748;p4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49" name="Google Shape;1749;p47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50" name="Google Shape;1750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47"/>
          <p:cNvSpPr/>
          <p:nvPr/>
        </p:nvSpPr>
        <p:spPr>
          <a:xfrm>
            <a:off x="208150" y="34205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3" name="Google Shape;1753;p47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47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47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47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47"/>
          <p:cNvSpPr/>
          <p:nvPr/>
        </p:nvSpPr>
        <p:spPr>
          <a:xfrm>
            <a:off x="6355689" y="2980275"/>
            <a:ext cx="6909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47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47"/>
          <p:cNvSpPr/>
          <p:nvPr/>
        </p:nvSpPr>
        <p:spPr>
          <a:xfrm>
            <a:off x="5791925" y="1994250"/>
            <a:ext cx="267300" cy="65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0" name="Google Shape;1760;p47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1761" name="Google Shape;1761;p47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7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0.9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764" name="Google Shape;1764;p47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65" name="Google Shape;1765;p47"/>
          <p:cNvSpPr/>
          <p:nvPr/>
        </p:nvSpPr>
        <p:spPr>
          <a:xfrm>
            <a:off x="6530347" y="3343778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766" name="Google Shape;1766;p47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47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47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47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47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47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47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47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47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775" name="Google Shape;1775;p47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776" name="Google Shape;1776;p47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777" name="Google Shape;1777;p47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778" name="Google Shape;1778;p47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779" name="Google Shape;1779;p47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780" name="Google Shape;1780;p47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781" name="Google Shape;1781;p47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782" name="Google Shape;1782;p47"/>
          <p:cNvSpPr/>
          <p:nvPr/>
        </p:nvSpPr>
        <p:spPr>
          <a:xfrm>
            <a:off x="5722772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48"/>
          <p:cNvSpPr/>
          <p:nvPr/>
        </p:nvSpPr>
        <p:spPr>
          <a:xfrm>
            <a:off x="6746269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8" name="Google Shape;1788;p48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4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790" name="Google Shape;1790;p4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1" name="Google Shape;1791;p48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48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48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4" name="Google Shape;1794;p48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795" name="Google Shape;1795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99" name="Google Shape;1799;p48"/>
            <p:cNvCxnSpPr>
              <a:stCxn id="179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00" name="Google Shape;1800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01" name="Google Shape;1801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02" name="Google Shape;1802;p48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803" name="Google Shape;1803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804" name="Google Shape;1804;p48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805" name="Google Shape;1805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09" name="Google Shape;1809;p48"/>
            <p:cNvCxnSpPr>
              <a:stCxn id="180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10" name="Google Shape;1810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11" name="Google Shape;1811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12" name="Google Shape;1812;p48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813" name="Google Shape;1813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814" name="Google Shape;1814;p48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815" name="Google Shape;1815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16" name="Google Shape;1816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18" name="Google Shape;1818;p48"/>
            <p:cNvCxnSpPr>
              <a:stCxn id="181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20" name="Google Shape;1820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21" name="Google Shape;1821;p48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822" name="Google Shape;1822;p48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823" name="Google Shape;1823;p48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824" name="Google Shape;1824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827" name="Google Shape;1827;p48"/>
            <p:cNvCxnSpPr>
              <a:stCxn id="182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28" name="Google Shape;1828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29" name="Google Shape;1829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30" name="Google Shape;1830;p48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831" name="Google Shape;1831;p48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832" name="Google Shape;1832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835" name="Google Shape;1835;p48"/>
            <p:cNvCxnSpPr>
              <a:stCxn id="183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6" name="Google Shape;1836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37" name="Google Shape;1837;p48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838" name="Google Shape;1838;p48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839" name="Google Shape;1839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840" name="Google Shape;1840;p48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841" name="Google Shape;1841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844" name="Google Shape;1844;p48"/>
            <p:cNvCxnSpPr>
              <a:stCxn id="184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45" name="Google Shape;1845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46" name="Google Shape;1846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47" name="Google Shape;1847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848" name="Google Shape;184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48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850" name="Google Shape;1850;p48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851" name="Google Shape;1851;p48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852" name="Google Shape;1852;p48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853" name="Google Shape;1853;p48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854" name="Google Shape;1854;p48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55" name="Google Shape;1855;p48"/>
              <p:cNvCxnSpPr>
                <a:stCxn id="185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57" name="Google Shape;1857;p48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858" name="Google Shape;1858;p48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856" name="Google Shape;1856;p48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48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860" name="Google Shape;1860;p48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1" name="Google Shape;1861;p48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862" name="Google Shape;1862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63" name="Google Shape;1863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65" name="Google Shape;1865;p48"/>
            <p:cNvCxnSpPr>
              <a:stCxn id="186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67" name="Google Shape;1867;p48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868" name="Google Shape;1868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8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870" name="Google Shape;1870;p48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871" name="Google Shape;1871;p48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48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873" name="Google Shape;1873;p48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874" name="Google Shape;1874;p48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8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876" name="Google Shape;1876;p48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48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878" name="Google Shape;1878;p48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879" name="Google Shape;1879;p48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0" name="Google Shape;1880;p48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881" name="Google Shape;1881;p48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8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883" name="Google Shape;1883;p48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884" name="Google Shape;1884;p48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8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886" name="Google Shape;1886;p48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87" name="Google Shape;1887;p48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888" name="Google Shape;1888;p48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889" name="Google Shape;1889;p48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890" name="Google Shape;1890;p48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1" name="Google Shape;1891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2" name="Google Shape;1892;p48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893" name="Google Shape;1893;p4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4" name="Google Shape;1894;p4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5" name="Google Shape;1895;p48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896" name="Google Shape;1896;p48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97" name="Google Shape;1897;p48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898" name="Google Shape;1898;p4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99" name="Google Shape;1899;p48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00" name="Google Shape;1900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48"/>
          <p:cNvSpPr/>
          <p:nvPr/>
        </p:nvSpPr>
        <p:spPr>
          <a:xfrm>
            <a:off x="208150" y="41063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3" name="Google Shape;1903;p48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48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48"/>
          <p:cNvSpPr/>
          <p:nvPr/>
        </p:nvSpPr>
        <p:spPr>
          <a:xfrm>
            <a:off x="5608725" y="4260158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48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48"/>
          <p:cNvSpPr/>
          <p:nvPr/>
        </p:nvSpPr>
        <p:spPr>
          <a:xfrm>
            <a:off x="7764901" y="2980275"/>
            <a:ext cx="7296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48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48"/>
          <p:cNvSpPr/>
          <p:nvPr/>
        </p:nvSpPr>
        <p:spPr>
          <a:xfrm>
            <a:off x="7440103" y="1994250"/>
            <a:ext cx="267300" cy="65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0" name="Google Shape;1910;p48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911" name="Google Shape;1911;p48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8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0.9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0.9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914" name="Google Shape;1914;p48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15" name="Google Shape;1915;p48"/>
          <p:cNvSpPr/>
          <p:nvPr/>
        </p:nvSpPr>
        <p:spPr>
          <a:xfrm>
            <a:off x="7978147" y="4181978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916" name="Google Shape;1916;p48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48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48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48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48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48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48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48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48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25" name="Google Shape;1925;p48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26" name="Google Shape;1926;p48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27" name="Google Shape;1927;p48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28" name="Google Shape;1928;p48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929" name="Google Shape;1929;p48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930" name="Google Shape;1930;p48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931" name="Google Shape;1931;p48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932" name="Google Shape;1932;p48"/>
          <p:cNvSpPr/>
          <p:nvPr/>
        </p:nvSpPr>
        <p:spPr>
          <a:xfrm>
            <a:off x="6817794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49"/>
          <p:cNvSpPr/>
          <p:nvPr/>
        </p:nvSpPr>
        <p:spPr>
          <a:xfrm>
            <a:off x="7861047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8" name="Google Shape;1938;p49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4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940" name="Google Shape;1940;p4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1" name="Google Shape;1941;p49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49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49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4" name="Google Shape;1944;p49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945" name="Google Shape;1945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46" name="Google Shape;1946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9" name="Google Shape;1949;p49"/>
            <p:cNvCxnSpPr>
              <a:stCxn id="194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0" name="Google Shape;1950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51" name="Google Shape;1951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952" name="Google Shape;1952;p49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953" name="Google Shape;1953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954" name="Google Shape;1954;p49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955" name="Google Shape;1955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59" name="Google Shape;1959;p49"/>
            <p:cNvCxnSpPr>
              <a:stCxn id="195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60" name="Google Shape;1960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61" name="Google Shape;1961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962" name="Google Shape;1962;p49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963" name="Google Shape;1963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964" name="Google Shape;1964;p49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965" name="Google Shape;1965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66" name="Google Shape;1966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68" name="Google Shape;1968;p49"/>
            <p:cNvCxnSpPr>
              <a:stCxn id="196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0" name="Google Shape;1970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71" name="Google Shape;1971;p49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972" name="Google Shape;1972;p49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973" name="Google Shape;1973;p49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974" name="Google Shape;1974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977" name="Google Shape;1977;p49"/>
            <p:cNvCxnSpPr>
              <a:stCxn id="197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8" name="Google Shape;1978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79" name="Google Shape;1979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980" name="Google Shape;1980;p49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981" name="Google Shape;1981;p49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982" name="Google Shape;1982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985" name="Google Shape;1985;p49"/>
            <p:cNvCxnSpPr>
              <a:stCxn id="198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6" name="Google Shape;1986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87" name="Google Shape;1987;p49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988" name="Google Shape;1988;p49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989" name="Google Shape;1989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990" name="Google Shape;1990;p49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991" name="Google Shape;1991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994" name="Google Shape;1994;p49"/>
            <p:cNvCxnSpPr>
              <a:stCxn id="199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95" name="Google Shape;1995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96" name="Google Shape;1996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997" name="Google Shape;1997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998" name="Google Shape;199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9" name="Google Shape;1999;p49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2000" name="Google Shape;2000;p49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2001" name="Google Shape;2001;p49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2002" name="Google Shape;2002;p4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2003" name="Google Shape;2003;p4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05" name="Google Shape;2005;p49"/>
              <p:cNvCxnSpPr>
                <a:stCxn id="200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07" name="Google Shape;2007;p49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2008" name="Google Shape;2008;p4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49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2010" name="Google Shape;2010;p49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1" name="Google Shape;2011;p49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2012" name="Google Shape;2012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013" name="Google Shape;2013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014" name="Google Shape;2014;p49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5" name="Google Shape;2015;p49"/>
            <p:cNvCxnSpPr>
              <a:stCxn id="201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7" name="Google Shape;2017;p49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2018" name="Google Shape;2018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9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2020" name="Google Shape;2020;p49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2021" name="Google Shape;2021;p49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49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2023" name="Google Shape;2023;p49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2024" name="Google Shape;2024;p49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9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2026" name="Google Shape;2026;p49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49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2028" name="Google Shape;2028;p49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2029" name="Google Shape;2029;p49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0" name="Google Shape;2030;p49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2031" name="Google Shape;2031;p49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9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2033" name="Google Shape;2033;p49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2034" name="Google Shape;2034;p49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9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2036" name="Google Shape;2036;p49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7" name="Google Shape;2037;p49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038" name="Google Shape;2038;p49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2039" name="Google Shape;2039;p49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040" name="Google Shape;2040;p49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1" name="Google Shape;2041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2" name="Google Shape;2042;p49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2043" name="Google Shape;2043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4" name="Google Shape;2044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5" name="Google Shape;2045;p49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2046" name="Google Shape;2046;p49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47" name="Google Shape;2047;p49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2048" name="Google Shape;2048;p4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49" name="Google Shape;2049;p49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050" name="Google Shape;205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49"/>
          <p:cNvSpPr/>
          <p:nvPr/>
        </p:nvSpPr>
        <p:spPr>
          <a:xfrm>
            <a:off x="208150" y="41063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3" name="Google Shape;2053;p49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49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49"/>
          <p:cNvSpPr/>
          <p:nvPr/>
        </p:nvSpPr>
        <p:spPr>
          <a:xfrm>
            <a:off x="5608725" y="4260158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49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49"/>
          <p:cNvSpPr/>
          <p:nvPr/>
        </p:nvSpPr>
        <p:spPr>
          <a:xfrm>
            <a:off x="7764901" y="2980275"/>
            <a:ext cx="7296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49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49"/>
          <p:cNvSpPr/>
          <p:nvPr/>
        </p:nvSpPr>
        <p:spPr>
          <a:xfrm>
            <a:off x="8549236" y="1994250"/>
            <a:ext cx="267300" cy="65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49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2061" name="Google Shape;2061;p49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9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9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0.5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≱   </a:t>
              </a:r>
              <a:r>
                <a:rPr lang="en" sz="1800">
                  <a:solidFill>
                    <a:srgbClr val="FF0000"/>
                  </a:solidFill>
                </a:rPr>
                <a:t>0.9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2064" name="Google Shape;2064;p49"/>
          <p:cNvSpPr/>
          <p:nvPr/>
        </p:nvSpPr>
        <p:spPr>
          <a:xfrm>
            <a:off x="7978147" y="4181978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065" name="Google Shape;2065;p49"/>
          <p:cNvSpPr txBox="1"/>
          <p:nvPr/>
        </p:nvSpPr>
        <p:spPr>
          <a:xfrm>
            <a:off x="8437020" y="3375525"/>
            <a:ext cx="81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 of distribution</a:t>
            </a:r>
            <a:endParaRPr sz="1000"/>
          </a:p>
        </p:txBody>
      </p:sp>
      <p:sp>
        <p:nvSpPr>
          <p:cNvPr id="2066" name="Google Shape;2066;p49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49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49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49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49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49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49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49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074" name="Google Shape;2074;p49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075" name="Google Shape;2075;p49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076" name="Google Shape;2076;p49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077" name="Google Shape;2077;p49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078" name="Google Shape;2078;p49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2079" name="Google Shape;2079;p49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080" name="Google Shape;2080;p49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49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2082" name="Google Shape;2082;p49"/>
          <p:cNvSpPr/>
          <p:nvPr/>
        </p:nvSpPr>
        <p:spPr>
          <a:xfrm>
            <a:off x="7908975" y="1820700"/>
            <a:ext cx="10236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3" name="Google Shape;2083;p49"/>
          <p:cNvCxnSpPr/>
          <p:nvPr/>
        </p:nvCxnSpPr>
        <p:spPr>
          <a:xfrm rot="10800000">
            <a:off x="8444025" y="1576675"/>
            <a:ext cx="410700" cy="18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Google Shape;20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50"/>
          <p:cNvPicPr preferRelativeResize="0"/>
          <p:nvPr/>
        </p:nvPicPr>
        <p:blipFill rotWithShape="1">
          <a:blip r:embed="rId4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5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 (in 10 seconds)</a:t>
            </a:r>
            <a:endParaRPr/>
          </a:p>
        </p:txBody>
      </p:sp>
      <p:sp>
        <p:nvSpPr>
          <p:cNvPr id="2091" name="Google Shape;2091;p5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2" name="Google Shape;2092;p50"/>
          <p:cNvPicPr preferRelativeResize="0"/>
          <p:nvPr/>
        </p:nvPicPr>
        <p:blipFill rotWithShape="1">
          <a:blip r:embed="rId5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50"/>
          <p:cNvPicPr preferRelativeResize="0"/>
          <p:nvPr/>
        </p:nvPicPr>
        <p:blipFill rotWithShape="1">
          <a:blip r:embed="rId6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50"/>
          <p:cNvPicPr preferRelativeResize="0"/>
          <p:nvPr/>
        </p:nvPicPr>
        <p:blipFill rotWithShape="1">
          <a:blip r:embed="rId7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5" name="Google Shape;2095;p50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2096" name="Google Shape;2096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097" name="Google Shape;2097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0" name="Google Shape;2100;p50"/>
            <p:cNvCxnSpPr>
              <a:stCxn id="209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1" name="Google Shape;2101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02" name="Google Shape;2102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03" name="Google Shape;2103;p50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2104" name="Google Shape;2104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2105" name="Google Shape;2105;p50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2106" name="Google Shape;2106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07" name="Google Shape;2107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109" name="Google Shape;2109;p50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10" name="Google Shape;2110;p50"/>
            <p:cNvCxnSpPr>
              <a:stCxn id="210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1" name="Google Shape;2111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12" name="Google Shape;2112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13" name="Google Shape;2113;p50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2114" name="Google Shape;2114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2115" name="Google Shape;2115;p50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2116" name="Google Shape;2116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17" name="Google Shape;2117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118" name="Google Shape;2118;p50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19" name="Google Shape;2119;p50"/>
            <p:cNvCxnSpPr>
              <a:stCxn id="212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21" name="Google Shape;2121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22" name="Google Shape;2122;p50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2123" name="Google Shape;2123;p50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2124" name="Google Shape;2124;p50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2125" name="Google Shape;2125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26" name="Google Shape;2126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128" name="Google Shape;2128;p50"/>
            <p:cNvCxnSpPr>
              <a:stCxn id="212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29" name="Google Shape;2129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30" name="Google Shape;2130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31" name="Google Shape;2131;p50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2132" name="Google Shape;2132;p50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2133" name="Google Shape;2133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34" name="Google Shape;2134;p50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136" name="Google Shape;2136;p50"/>
            <p:cNvCxnSpPr>
              <a:stCxn id="2134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7" name="Google Shape;2137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38" name="Google Shape;2138;p50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2139" name="Google Shape;2139;p50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2140" name="Google Shape;2140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2141" name="Google Shape;2141;p50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2142" name="Google Shape;2142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43" name="Google Shape;2143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145" name="Google Shape;2145;p50"/>
            <p:cNvCxnSpPr>
              <a:stCxn id="214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6" name="Google Shape;2146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47" name="Google Shape;2147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48" name="Google Shape;2148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2149" name="Google Shape;2149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0" name="Google Shape;2150;p50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2151" name="Google Shape;2151;p50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2152" name="Google Shape;2152;p50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2153" name="Google Shape;2153;p50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2154" name="Google Shape;2154;p50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2155" name="Google Shape;2155;p50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56" name="Google Shape;2156;p50"/>
              <p:cNvCxnSpPr>
                <a:stCxn id="2157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58" name="Google Shape;2158;p50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2159" name="Google Shape;2159;p50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2157" name="Google Shape;2157;p50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50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2161" name="Google Shape;2161;p50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2" name="Google Shape;2162;p50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2163" name="Google Shape;2163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64" name="Google Shape;2164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165" name="Google Shape;2165;p50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66" name="Google Shape;2166;p50"/>
            <p:cNvCxnSpPr>
              <a:stCxn id="2167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8" name="Google Shape;2168;p50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2169" name="Google Shape;2169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2167" name="Google Shape;2167;p50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0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2171" name="Google Shape;2171;p50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2172" name="Google Shape;2172;p50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50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2174" name="Google Shape;2174;p50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2175" name="Google Shape;2175;p50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0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2177" name="Google Shape;2177;p50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50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2179" name="Google Shape;2179;p50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2180" name="Google Shape;2180;p50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1" name="Google Shape;2181;p50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2182" name="Google Shape;2182;p50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0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2184" name="Google Shape;2184;p50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2185" name="Google Shape;2185;p50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0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2187" name="Google Shape;2187;p50"/>
          <p:cNvPicPr preferRelativeResize="0"/>
          <p:nvPr/>
        </p:nvPicPr>
        <p:blipFill rotWithShape="1">
          <a:blip r:embed="rId8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8" name="Google Shape;2188;p50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{374B18CA-F68B-4B90-8B29-E62AB599AFAD}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2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 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189" name="Google Shape;2189;p50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2190" name="Google Shape;2190;p50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191" name="Google Shape;2191;p50"/>
            <p:cNvPicPr preferRelativeResize="0"/>
            <p:nvPr/>
          </p:nvPicPr>
          <p:blipFill rotWithShape="1">
            <a:blip r:embed="rId9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3" name="Google Shape;2193;p50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2194" name="Google Shape;219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5" name="Google Shape;2195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6" name="Google Shape;2196;p50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2197" name="Google Shape;2197;p50"/>
            <p:cNvPicPr preferRelativeResize="0"/>
            <p:nvPr/>
          </p:nvPicPr>
          <p:blipFill rotWithShape="1">
            <a:blip r:embed="rId9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98" name="Google Shape;2198;p50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2199" name="Google Shape;2199;p5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0" name="Google Shape;2200;p50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201" name="Google Shape;2201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50"/>
          <p:cNvPicPr preferRelativeResize="0"/>
          <p:nvPr/>
        </p:nvPicPr>
        <p:blipFill rotWithShape="1">
          <a:blip r:embed="rId3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50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50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50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50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50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50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50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50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211" name="Google Shape;2211;p50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12" name="Google Shape;2212;p50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13" name="Google Shape;2213;p50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14" name="Google Shape;2214;p50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15" name="Google Shape;2215;p50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2216" name="Google Shape;2216;p50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217" name="Google Shape;2217;p50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50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pic>
        <p:nvPicPr>
          <p:cNvPr id="2219" name="Google Shape;2219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55701" y="3358413"/>
            <a:ext cx="404400" cy="33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43950" y="3395930"/>
            <a:ext cx="371400" cy="26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16964" y="3770471"/>
            <a:ext cx="404400" cy="33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46171" y="3764827"/>
            <a:ext cx="190500" cy="3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39200" y="3773688"/>
            <a:ext cx="190500" cy="32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5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432225" y="3735321"/>
            <a:ext cx="113300" cy="39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19775" y="4202922"/>
            <a:ext cx="404400" cy="34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6" name="Google Shape;2226;p50"/>
          <p:cNvCxnSpPr/>
          <p:nvPr/>
        </p:nvCxnSpPr>
        <p:spPr>
          <a:xfrm>
            <a:off x="2906900" y="1524000"/>
            <a:ext cx="4437900" cy="238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7" name="Google Shape;2227;p50"/>
          <p:cNvCxnSpPr/>
          <p:nvPr/>
        </p:nvCxnSpPr>
        <p:spPr>
          <a:xfrm>
            <a:off x="1753150" y="1523363"/>
            <a:ext cx="5394000" cy="246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8" name="Google Shape;2228;p50"/>
          <p:cNvCxnSpPr/>
          <p:nvPr/>
        </p:nvCxnSpPr>
        <p:spPr>
          <a:xfrm>
            <a:off x="3803475" y="1327863"/>
            <a:ext cx="3689400" cy="264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9" name="Google Shape;2229;p50"/>
          <p:cNvCxnSpPr/>
          <p:nvPr/>
        </p:nvCxnSpPr>
        <p:spPr>
          <a:xfrm>
            <a:off x="868875" y="1446825"/>
            <a:ext cx="6413400" cy="204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0" name="Google Shape;2230;p50"/>
          <p:cNvCxnSpPr/>
          <p:nvPr/>
        </p:nvCxnSpPr>
        <p:spPr>
          <a:xfrm>
            <a:off x="6350000" y="1559275"/>
            <a:ext cx="218700" cy="187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1" name="Google Shape;2231;p50"/>
          <p:cNvCxnSpPr/>
          <p:nvPr/>
        </p:nvCxnSpPr>
        <p:spPr>
          <a:xfrm>
            <a:off x="5122325" y="1488725"/>
            <a:ext cx="1378500" cy="236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2" name="Google Shape;2232;p50"/>
          <p:cNvCxnSpPr/>
          <p:nvPr/>
        </p:nvCxnSpPr>
        <p:spPr>
          <a:xfrm>
            <a:off x="7584725" y="1601600"/>
            <a:ext cx="423300" cy="266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3" name="Google Shape;2233;p50"/>
          <p:cNvSpPr txBox="1"/>
          <p:nvPr/>
        </p:nvSpPr>
        <p:spPr>
          <a:xfrm>
            <a:off x="4099275" y="4136125"/>
            <a:ext cx="1590900" cy="831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Off diagonals are CL-guessed label errors</a:t>
            </a:r>
            <a:endParaRPr b="1">
              <a:solidFill>
                <a:srgbClr val="0000FF"/>
              </a:solidFill>
            </a:endParaRPr>
          </a:p>
        </p:txBody>
      </p:sp>
      <p:grpSp>
        <p:nvGrpSpPr>
          <p:cNvPr id="2234" name="Google Shape;2234;p50"/>
          <p:cNvGrpSpPr/>
          <p:nvPr/>
        </p:nvGrpSpPr>
        <p:grpSpPr>
          <a:xfrm>
            <a:off x="83150" y="809675"/>
            <a:ext cx="7047925" cy="3399600"/>
            <a:chOff x="83150" y="809675"/>
            <a:chExt cx="7047925" cy="3399600"/>
          </a:xfrm>
        </p:grpSpPr>
        <p:sp>
          <p:nvSpPr>
            <p:cNvPr id="2235" name="Google Shape;2235;p50"/>
            <p:cNvSpPr/>
            <p:nvPr/>
          </p:nvSpPr>
          <p:spPr>
            <a:xfrm>
              <a:off x="83150" y="809675"/>
              <a:ext cx="1277400" cy="14133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0"/>
            <p:cNvSpPr/>
            <p:nvPr/>
          </p:nvSpPr>
          <p:spPr>
            <a:xfrm>
              <a:off x="6262875" y="3654575"/>
              <a:ext cx="868200" cy="5547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7" name="Google Shape;2237;p50"/>
          <p:cNvGrpSpPr/>
          <p:nvPr/>
        </p:nvGrpSpPr>
        <p:grpSpPr>
          <a:xfrm>
            <a:off x="4475950" y="809675"/>
            <a:ext cx="3320550" cy="2943950"/>
            <a:chOff x="4475950" y="809675"/>
            <a:chExt cx="3320550" cy="2943950"/>
          </a:xfrm>
        </p:grpSpPr>
        <p:sp>
          <p:nvSpPr>
            <p:cNvPr id="2238" name="Google Shape;2238;p50"/>
            <p:cNvSpPr/>
            <p:nvPr/>
          </p:nvSpPr>
          <p:spPr>
            <a:xfrm>
              <a:off x="6970900" y="3266725"/>
              <a:ext cx="825600" cy="4869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0"/>
            <p:cNvSpPr/>
            <p:nvPr/>
          </p:nvSpPr>
          <p:spPr>
            <a:xfrm>
              <a:off x="4475950" y="809675"/>
              <a:ext cx="1277400" cy="14133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5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looking through the entire dataset, we have:</a:t>
            </a:r>
            <a:endParaRPr/>
          </a:p>
        </p:txBody>
      </p:sp>
      <p:sp>
        <p:nvSpPr>
          <p:cNvPr id="2245" name="Google Shape;2245;p5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6" name="Google Shape;22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75" y="866950"/>
            <a:ext cx="7130277" cy="401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848400" y="1501999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874875" y="1446525"/>
            <a:ext cx="27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More than one label</a:t>
            </a:r>
            <a:br>
              <a:rPr b="1" lang="en">
                <a:solidFill>
                  <a:srgbClr val="FF0000"/>
                </a:solidFill>
              </a:rPr>
            </a:br>
            <a:r>
              <a:rPr b="1" lang="en">
                <a:solidFill>
                  <a:srgbClr val="FF0000"/>
                </a:solidFill>
              </a:rPr>
              <a:t>for each data point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567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52"/>
          <p:cNvSpPr txBox="1"/>
          <p:nvPr>
            <p:ph type="title"/>
          </p:nvPr>
        </p:nvSpPr>
        <p:spPr>
          <a:xfrm>
            <a:off x="0" y="203175"/>
            <a:ext cx="9207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        we obtain the joint distribution of label noise</a:t>
            </a:r>
            <a:endParaRPr/>
          </a:p>
        </p:txBody>
      </p:sp>
      <p:sp>
        <p:nvSpPr>
          <p:cNvPr id="2252" name="Google Shape;2252;p5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3" name="Google Shape;2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00" y="312525"/>
            <a:ext cx="708471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4" name="Google Shape;2254;p52"/>
          <p:cNvCxnSpPr/>
          <p:nvPr/>
        </p:nvCxnSpPr>
        <p:spPr>
          <a:xfrm flipH="1" rot="10800000">
            <a:off x="585600" y="1481625"/>
            <a:ext cx="47280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5" name="Google Shape;2255;p52"/>
          <p:cNvSpPr txBox="1"/>
          <p:nvPr/>
        </p:nvSpPr>
        <p:spPr>
          <a:xfrm>
            <a:off x="28200" y="1996725"/>
            <a:ext cx="1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</a:t>
            </a:r>
            <a:endParaRPr/>
          </a:p>
        </p:txBody>
      </p:sp>
      <p:grpSp>
        <p:nvGrpSpPr>
          <p:cNvPr id="2256" name="Google Shape;2256;p52"/>
          <p:cNvGrpSpPr/>
          <p:nvPr/>
        </p:nvGrpSpPr>
        <p:grpSpPr>
          <a:xfrm>
            <a:off x="942250" y="869400"/>
            <a:ext cx="7111402" cy="4012629"/>
            <a:chOff x="942250" y="869400"/>
            <a:chExt cx="7111402" cy="4012629"/>
          </a:xfrm>
        </p:grpSpPr>
        <p:grpSp>
          <p:nvGrpSpPr>
            <p:cNvPr id="2257" name="Google Shape;2257;p52"/>
            <p:cNvGrpSpPr/>
            <p:nvPr/>
          </p:nvGrpSpPr>
          <p:grpSpPr>
            <a:xfrm>
              <a:off x="942250" y="869400"/>
              <a:ext cx="7111402" cy="4012629"/>
              <a:chOff x="942250" y="869400"/>
              <a:chExt cx="7111402" cy="4012629"/>
            </a:xfrm>
          </p:grpSpPr>
          <p:pic>
            <p:nvPicPr>
              <p:cNvPr id="2258" name="Google Shape;2258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42250" y="869400"/>
                <a:ext cx="7111402" cy="40126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59" name="Google Shape;2259;p52"/>
              <p:cNvGrpSpPr/>
              <p:nvPr/>
            </p:nvGrpSpPr>
            <p:grpSpPr>
              <a:xfrm>
                <a:off x="1199456" y="986156"/>
                <a:ext cx="296325" cy="113100"/>
                <a:chOff x="1192400" y="966400"/>
                <a:chExt cx="296325" cy="113100"/>
              </a:xfrm>
            </p:grpSpPr>
            <p:cxnSp>
              <p:nvCxnSpPr>
                <p:cNvPr id="2260" name="Google Shape;2260;p52"/>
                <p:cNvCxnSpPr/>
                <p:nvPr/>
              </p:nvCxnSpPr>
              <p:spPr>
                <a:xfrm flipH="1" rot="10800000">
                  <a:off x="1192400" y="966700"/>
                  <a:ext cx="162300" cy="112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1" name="Google Shape;2261;p52"/>
                <p:cNvCxnSpPr/>
                <p:nvPr/>
              </p:nvCxnSpPr>
              <p:spPr>
                <a:xfrm rot="10800000">
                  <a:off x="1333325" y="966400"/>
                  <a:ext cx="155400" cy="1131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262" name="Google Shape;2262;p52"/>
            <p:cNvSpPr/>
            <p:nvPr/>
          </p:nvSpPr>
          <p:spPr>
            <a:xfrm>
              <a:off x="961175" y="878800"/>
              <a:ext cx="17721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3" name="Google Shape;2263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61175" y="1271287"/>
              <a:ext cx="1772100" cy="5871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53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do this in 1 import and 1 line of code</a:t>
            </a:r>
            <a:endParaRPr sz="1800"/>
          </a:p>
        </p:txBody>
      </p:sp>
      <p:sp>
        <p:nvSpPr>
          <p:cNvPr id="2269" name="Google Shape;2269;p5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0" name="Google Shape;2270;p53"/>
          <p:cNvSpPr txBox="1"/>
          <p:nvPr/>
        </p:nvSpPr>
        <p:spPr>
          <a:xfrm>
            <a:off x="806825" y="1568850"/>
            <a:ext cx="7620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1300"/>
              <a:t> </a:t>
            </a:r>
            <a:endParaRPr sz="1300"/>
          </a:p>
        </p:txBody>
      </p:sp>
      <p:pic>
        <p:nvPicPr>
          <p:cNvPr id="2271" name="Google Shape;22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200" y="914014"/>
            <a:ext cx="7064776" cy="33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988" y="1651425"/>
            <a:ext cx="3657500" cy="2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000" y="2162400"/>
            <a:ext cx="5995100" cy="4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5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 label errors</a:t>
            </a:r>
            <a:endParaRPr/>
          </a:p>
        </p:txBody>
      </p:sp>
      <p:sp>
        <p:nvSpPr>
          <p:cNvPr id="2279" name="Google Shape;2279;p5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elf-confidence (chalk board)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Normalized margin (chalk board)</a:t>
            </a:r>
            <a:endParaRPr/>
          </a:p>
        </p:txBody>
      </p:sp>
      <p:sp>
        <p:nvSpPr>
          <p:cNvPr id="2280" name="Google Shape;2280;p5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5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5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5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8" name="Google Shape;2288;p55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55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this part of the 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related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2290" name="Google Shape;2290;p55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91" name="Google Shape;2291;p55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92" name="Google Shape;2292;p55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93" name="Google Shape;2293;p55"/>
          <p:cNvSpPr/>
          <p:nvPr/>
        </p:nvSpPr>
        <p:spPr>
          <a:xfrm>
            <a:off x="2914025" y="2692000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56"/>
          <p:cNvSpPr txBox="1"/>
          <p:nvPr>
            <p:ph type="title"/>
          </p:nvPr>
        </p:nvSpPr>
        <p:spPr>
          <a:xfrm>
            <a:off x="40775" y="203175"/>
            <a:ext cx="9144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Compare Accuracy: Learning with 40% label noise in CIFAR-10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99" name="Google Shape;2299;p5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0" name="Google Shape;2300;p56"/>
          <p:cNvPicPr preferRelativeResize="0"/>
          <p:nvPr/>
        </p:nvPicPr>
        <p:blipFill rotWithShape="1">
          <a:blip r:embed="rId3">
            <a:alphaModFix/>
          </a:blip>
          <a:srcRect b="0" l="0" r="21092" t="8466"/>
          <a:stretch/>
        </p:blipFill>
        <p:spPr>
          <a:xfrm>
            <a:off x="958300" y="1193375"/>
            <a:ext cx="6788700" cy="36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56"/>
          <p:cNvSpPr txBox="1"/>
          <p:nvPr/>
        </p:nvSpPr>
        <p:spPr>
          <a:xfrm>
            <a:off x="6218250" y="1053545"/>
            <a:ext cx="963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56"/>
          <p:cNvSpPr/>
          <p:nvPr/>
        </p:nvSpPr>
        <p:spPr>
          <a:xfrm>
            <a:off x="3866800" y="947775"/>
            <a:ext cx="1809300" cy="377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56"/>
          <p:cNvSpPr/>
          <p:nvPr/>
        </p:nvSpPr>
        <p:spPr>
          <a:xfrm>
            <a:off x="6271725" y="1551850"/>
            <a:ext cx="879300" cy="317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56"/>
          <p:cNvSpPr/>
          <p:nvPr/>
        </p:nvSpPr>
        <p:spPr>
          <a:xfrm>
            <a:off x="963700" y="1502550"/>
            <a:ext cx="6764400" cy="17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56"/>
          <p:cNvSpPr/>
          <p:nvPr/>
        </p:nvSpPr>
        <p:spPr>
          <a:xfrm>
            <a:off x="963700" y="3319850"/>
            <a:ext cx="6764400" cy="14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56"/>
          <p:cNvSpPr/>
          <p:nvPr/>
        </p:nvSpPr>
        <p:spPr>
          <a:xfrm>
            <a:off x="1005050" y="1853100"/>
            <a:ext cx="2808000" cy="888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learning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56"/>
          <p:cNvSpPr/>
          <p:nvPr/>
        </p:nvSpPr>
        <p:spPr>
          <a:xfrm>
            <a:off x="5706050" y="1551850"/>
            <a:ext cx="1965300" cy="236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08" name="Google Shape;2308;p56"/>
          <p:cNvSpPr/>
          <p:nvPr/>
        </p:nvSpPr>
        <p:spPr>
          <a:xfrm>
            <a:off x="5728800" y="1828800"/>
            <a:ext cx="1942500" cy="8883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56"/>
          <p:cNvSpPr txBox="1"/>
          <p:nvPr/>
        </p:nvSpPr>
        <p:spPr>
          <a:xfrm>
            <a:off x="3866800" y="3396550"/>
            <a:ext cx="1301400" cy="12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Model-centric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Train with errors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/>
              <a:t>adjust the loss</a:t>
            </a:r>
            <a:r>
              <a:rPr lang="en"/>
              <a:t>”</a:t>
            </a:r>
            <a:endParaRPr/>
          </a:p>
        </p:txBody>
      </p:sp>
      <p:sp>
        <p:nvSpPr>
          <p:cNvPr id="2310" name="Google Shape;2310;p56"/>
          <p:cNvSpPr/>
          <p:nvPr/>
        </p:nvSpPr>
        <p:spPr>
          <a:xfrm>
            <a:off x="1005050" y="1551850"/>
            <a:ext cx="2808000" cy="256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Baseline (remove prediction != label)</a:t>
            </a:r>
            <a:endParaRPr sz="1200"/>
          </a:p>
        </p:txBody>
      </p:sp>
      <p:sp>
        <p:nvSpPr>
          <p:cNvPr id="2311" name="Google Shape;2311;p56"/>
          <p:cNvSpPr txBox="1"/>
          <p:nvPr/>
        </p:nvSpPr>
        <p:spPr>
          <a:xfrm>
            <a:off x="3866800" y="1551850"/>
            <a:ext cx="1301400" cy="14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Data-centric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Train with errors removed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</a:t>
            </a:r>
            <a:r>
              <a:rPr i="1" lang="en">
                <a:solidFill>
                  <a:schemeClr val="dk1"/>
                </a:solidFill>
              </a:rPr>
              <a:t>Change the dataset”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12" name="Google Shape;2312;p56"/>
          <p:cNvGrpSpPr/>
          <p:nvPr/>
        </p:nvGrpSpPr>
        <p:grpSpPr>
          <a:xfrm>
            <a:off x="4340625" y="856750"/>
            <a:ext cx="4741500" cy="369300"/>
            <a:chOff x="4340625" y="856750"/>
            <a:chExt cx="4741500" cy="369300"/>
          </a:xfrm>
        </p:grpSpPr>
        <p:sp>
          <p:nvSpPr>
            <p:cNvPr id="2313" name="Google Shape;2313;p56"/>
            <p:cNvSpPr txBox="1"/>
            <p:nvPr/>
          </p:nvSpPr>
          <p:spPr>
            <a:xfrm>
              <a:off x="4340625" y="856750"/>
              <a:ext cx="474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        Fraction of zeros in the off-diagonals of  </a:t>
              </a:r>
              <a:endParaRPr sz="1200"/>
            </a:p>
          </p:txBody>
        </p:sp>
        <p:pic>
          <p:nvPicPr>
            <p:cNvPr id="2314" name="Google Shape;2314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36272" y="953650"/>
              <a:ext cx="467235" cy="17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5" name="Google Shape;2315;p56"/>
          <p:cNvSpPr/>
          <p:nvPr/>
        </p:nvSpPr>
        <p:spPr>
          <a:xfrm>
            <a:off x="896950" y="1149225"/>
            <a:ext cx="911100" cy="3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56"/>
          <p:cNvSpPr txBox="1"/>
          <p:nvPr/>
        </p:nvSpPr>
        <p:spPr>
          <a:xfrm>
            <a:off x="6406450" y="11492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← More realistic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    (e.g. ImageNet)</a:t>
            </a:r>
            <a:endParaRPr/>
          </a:p>
        </p:txBody>
      </p:sp>
      <p:grpSp>
        <p:nvGrpSpPr>
          <p:cNvPr id="2317" name="Google Shape;2317;p56"/>
          <p:cNvGrpSpPr/>
          <p:nvPr/>
        </p:nvGrpSpPr>
        <p:grpSpPr>
          <a:xfrm>
            <a:off x="6218250" y="3436050"/>
            <a:ext cx="971225" cy="338700"/>
            <a:chOff x="6218250" y="3436050"/>
            <a:chExt cx="971225" cy="338700"/>
          </a:xfrm>
        </p:grpSpPr>
        <p:cxnSp>
          <p:nvCxnSpPr>
            <p:cNvPr id="2318" name="Google Shape;2318;p56"/>
            <p:cNvCxnSpPr/>
            <p:nvPr/>
          </p:nvCxnSpPr>
          <p:spPr>
            <a:xfrm>
              <a:off x="6258275" y="3436050"/>
              <a:ext cx="931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19" name="Google Shape;2319;p56"/>
            <p:cNvSpPr txBox="1"/>
            <p:nvPr/>
          </p:nvSpPr>
          <p:spPr>
            <a:xfrm>
              <a:off x="6218250" y="3436050"/>
              <a:ext cx="96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Perf drop-off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320" name="Google Shape;2320;p56"/>
          <p:cNvGrpSpPr/>
          <p:nvPr/>
        </p:nvGrpSpPr>
        <p:grpSpPr>
          <a:xfrm>
            <a:off x="6218250" y="2369250"/>
            <a:ext cx="971225" cy="338700"/>
            <a:chOff x="6218250" y="3436050"/>
            <a:chExt cx="971225" cy="338700"/>
          </a:xfrm>
        </p:grpSpPr>
        <p:cxnSp>
          <p:nvCxnSpPr>
            <p:cNvPr id="2321" name="Google Shape;2321;p56"/>
            <p:cNvCxnSpPr/>
            <p:nvPr/>
          </p:nvCxnSpPr>
          <p:spPr>
            <a:xfrm>
              <a:off x="6258275" y="3436050"/>
              <a:ext cx="931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22" name="Google Shape;2322;p56"/>
            <p:cNvSpPr txBox="1"/>
            <p:nvPr/>
          </p:nvSpPr>
          <p:spPr>
            <a:xfrm>
              <a:off x="6218250" y="3436050"/>
              <a:ext cx="96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Same perf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5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5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5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0" name="Google Shape;2330;p57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57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this part of the 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related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2332" name="Google Shape;2332;p57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33" name="Google Shape;2333;p57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34" name="Google Shape;2334;p57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35" name="Google Shape;2335;p57"/>
          <p:cNvSpPr/>
          <p:nvPr/>
        </p:nvSpPr>
        <p:spPr>
          <a:xfrm>
            <a:off x="2914025" y="2920600"/>
            <a:ext cx="3173100" cy="61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57"/>
          <p:cNvSpPr txBox="1"/>
          <p:nvPr/>
        </p:nvSpPr>
        <p:spPr>
          <a:xfrm>
            <a:off x="2799628" y="25566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5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of Confident Learning</a:t>
            </a:r>
            <a:endParaRPr/>
          </a:p>
        </p:txBody>
      </p:sp>
      <p:sp>
        <p:nvSpPr>
          <p:cNvPr id="2342" name="Google Shape;2342;p58"/>
          <p:cNvSpPr txBox="1"/>
          <p:nvPr>
            <p:ph idx="1" type="body"/>
          </p:nvPr>
        </p:nvSpPr>
        <p:spPr>
          <a:xfrm>
            <a:off x="164425" y="9347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understand CL performance, we studied conditions where CL exactly finds label errors, culminating in the following Theorem:</a:t>
            </a:r>
            <a:endParaRPr/>
          </a:p>
        </p:txBody>
      </p:sp>
      <p:sp>
        <p:nvSpPr>
          <p:cNvPr id="2343" name="Google Shape;2343;p5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4" name="Google Shape;2344;p58"/>
          <p:cNvSpPr txBox="1"/>
          <p:nvPr/>
        </p:nvSpPr>
        <p:spPr>
          <a:xfrm>
            <a:off x="237650" y="1996725"/>
            <a:ext cx="89061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22222"/>
                </a:solidFill>
              </a:rPr>
              <a:t>As long as examples in class </a:t>
            </a:r>
            <a:r>
              <a:rPr b="1" i="1" lang="en" sz="1800">
                <a:solidFill>
                  <a:srgbClr val="222222"/>
                </a:solidFill>
              </a:rPr>
              <a:t>i</a:t>
            </a:r>
            <a:r>
              <a:rPr i="1" lang="en" sz="1800">
                <a:solidFill>
                  <a:srgbClr val="222222"/>
                </a:solidFill>
              </a:rPr>
              <a:t> are labeled </a:t>
            </a:r>
            <a:r>
              <a:rPr b="1" i="1" lang="en" sz="1800">
                <a:solidFill>
                  <a:srgbClr val="222222"/>
                </a:solidFill>
              </a:rPr>
              <a:t>i</a:t>
            </a:r>
            <a:r>
              <a:rPr i="1" lang="en" sz="1800">
                <a:solidFill>
                  <a:srgbClr val="222222"/>
                </a:solidFill>
              </a:rPr>
              <a:t> more than any other class, then...</a:t>
            </a:r>
            <a:endParaRPr i="1" sz="18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22222"/>
                </a:solidFill>
              </a:rPr>
              <a:t>We prove realistic sufficient conditions (allowing significant error in all model outputs)</a:t>
            </a:r>
            <a:endParaRPr i="1" sz="18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Such that CL still exactly finds label errors.</a:t>
            </a:r>
            <a:endParaRPr/>
          </a:p>
        </p:txBody>
      </p:sp>
      <p:pic>
        <p:nvPicPr>
          <p:cNvPr id="2345" name="Google Shape;2345;p58"/>
          <p:cNvPicPr preferRelativeResize="0"/>
          <p:nvPr/>
        </p:nvPicPr>
        <p:blipFill rotWithShape="1">
          <a:blip r:embed="rId3">
            <a:alphaModFix/>
          </a:blip>
          <a:srcRect b="0" l="0" r="45913" t="0"/>
          <a:stretch/>
        </p:blipFill>
        <p:spPr>
          <a:xfrm>
            <a:off x="4783894" y="2963375"/>
            <a:ext cx="2615248" cy="4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59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Intuition: CL theory builds on three principles</a:t>
            </a:r>
            <a:endParaRPr/>
          </a:p>
        </p:txBody>
      </p:sp>
      <p:sp>
        <p:nvSpPr>
          <p:cNvPr id="2351" name="Google Shape;2351;p59"/>
          <p:cNvSpPr txBox="1"/>
          <p:nvPr>
            <p:ph idx="1" type="body"/>
          </p:nvPr>
        </p:nvSpPr>
        <p:spPr>
          <a:xfrm>
            <a:off x="164425" y="934775"/>
            <a:ext cx="88314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Prune</a:t>
            </a:r>
            <a:r>
              <a:rPr lang="en" sz="2200"/>
              <a:t> Principle 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remove errors, then train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Chen et al. (2019), Patrini et al. (2017), Van Rooyen et al. (2015)</a:t>
            </a:r>
            <a:endParaRPr sz="1600">
              <a:solidFill>
                <a:srgbClr val="1C4587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Count</a:t>
            </a:r>
            <a:r>
              <a:rPr lang="en" sz="2200"/>
              <a:t> Principle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 ratios of counts, not noisy model outputs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 Page et al. (1997), Jiang et al. (2018)</a:t>
            </a:r>
            <a:endParaRPr sz="1600">
              <a:solidFill>
                <a:srgbClr val="1C4587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Rank</a:t>
            </a:r>
            <a:r>
              <a:rPr lang="en" sz="2200"/>
              <a:t> Principle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 rank of model outputs, not the noisy values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Natarajan et al. (2017), Forman (2005, 2008), Lipton et al. (2018)</a:t>
            </a:r>
            <a:endParaRPr sz="1600">
              <a:solidFill>
                <a:srgbClr val="1C458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5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6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Idea: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Pruning</a:t>
            </a:r>
            <a:r>
              <a:rPr lang="en"/>
              <a:t> enables robustness to stochastic/imperfect predicted probabilities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Prior work</a:t>
            </a:r>
            <a:br>
              <a:rPr lang="en"/>
            </a:br>
            <a:r>
              <a:rPr lang="en"/>
              <a:t>modifies the loss:</a:t>
            </a:r>
            <a:br>
              <a:rPr lang="en"/>
            </a:br>
            <a:r>
              <a:rPr lang="en" sz="1000"/>
              <a:t>(e.g.</a:t>
            </a:r>
            <a:r>
              <a:rPr lang="en" sz="900"/>
              <a:t> importance reweighting)</a:t>
            </a:r>
            <a:br>
              <a:rPr lang="en" sz="900"/>
            </a:br>
            <a:r>
              <a:rPr lang="en" sz="900">
                <a:solidFill>
                  <a:srgbClr val="073763"/>
                </a:solidFill>
              </a:rPr>
              <a:t>(Liu &amp; Tao, 2015; Patrini et al., 2017;</a:t>
            </a:r>
            <a:br>
              <a:rPr lang="en" sz="900">
                <a:solidFill>
                  <a:srgbClr val="073763"/>
                </a:solidFill>
              </a:rPr>
            </a:br>
            <a:r>
              <a:rPr lang="en" sz="900">
                <a:solidFill>
                  <a:srgbClr val="073763"/>
                </a:solidFill>
              </a:rPr>
              <a:t>Reed et al., 2015; Shu et al., 2019;</a:t>
            </a:r>
            <a:br>
              <a:rPr lang="en" sz="900">
                <a:solidFill>
                  <a:srgbClr val="073763"/>
                </a:solidFill>
              </a:rPr>
            </a:br>
            <a:r>
              <a:rPr lang="en" sz="900">
                <a:solidFill>
                  <a:srgbClr val="073763"/>
                </a:solidFill>
              </a:rPr>
              <a:t>Goldberger &amp; Ben-Reuven, 2017)</a:t>
            </a:r>
            <a:br>
              <a:rPr lang="en" sz="900">
                <a:solidFill>
                  <a:srgbClr val="073763"/>
                </a:solidFill>
              </a:rPr>
            </a:br>
            <a:endParaRPr sz="9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358" name="Google Shape;2358;p60"/>
          <p:cNvSpPr/>
          <p:nvPr/>
        </p:nvSpPr>
        <p:spPr>
          <a:xfrm>
            <a:off x="143403" y="2269375"/>
            <a:ext cx="2498700" cy="13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60"/>
          <p:cNvSpPr txBox="1"/>
          <p:nvPr>
            <p:ph type="title"/>
          </p:nvPr>
        </p:nvSpPr>
        <p:spPr>
          <a:xfrm>
            <a:off x="296125" y="203175"/>
            <a:ext cx="8892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 Robustness Intuition 1: Prune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6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1" name="Google Shape;2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203" y="1514425"/>
            <a:ext cx="1094076" cy="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p60"/>
          <p:cNvPicPr preferRelativeResize="0"/>
          <p:nvPr/>
        </p:nvPicPr>
        <p:blipFill rotWithShape="1">
          <a:blip r:embed="rId4">
            <a:alphaModFix/>
          </a:blip>
          <a:srcRect b="0" l="1503" r="1493" t="0"/>
          <a:stretch/>
        </p:blipFill>
        <p:spPr>
          <a:xfrm>
            <a:off x="2697025" y="2503650"/>
            <a:ext cx="3629299" cy="1723553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60"/>
          <p:cNvSpPr txBox="1"/>
          <p:nvPr/>
        </p:nvSpPr>
        <p:spPr>
          <a:xfrm>
            <a:off x="209075" y="3780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SGD weights update:</a:t>
            </a:r>
            <a:endParaRPr/>
          </a:p>
        </p:txBody>
      </p:sp>
      <p:grpSp>
        <p:nvGrpSpPr>
          <p:cNvPr id="2364" name="Google Shape;2364;p60"/>
          <p:cNvGrpSpPr/>
          <p:nvPr/>
        </p:nvGrpSpPr>
        <p:grpSpPr>
          <a:xfrm>
            <a:off x="3806625" y="1940625"/>
            <a:ext cx="5381950" cy="1081925"/>
            <a:chOff x="3806625" y="1940625"/>
            <a:chExt cx="5381950" cy="1081925"/>
          </a:xfrm>
        </p:grpSpPr>
        <p:sp>
          <p:nvSpPr>
            <p:cNvPr id="2365" name="Google Shape;2365;p60"/>
            <p:cNvSpPr txBox="1"/>
            <p:nvPr/>
          </p:nvSpPr>
          <p:spPr>
            <a:xfrm>
              <a:off x="4607275" y="1940625"/>
              <a:ext cx="4581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0000"/>
                  </a:solidFill>
                </a:rPr>
                <a:t>Pred probs are stochastic/erroneous for real-world models!!</a:t>
              </a:r>
              <a:endParaRPr b="1" sz="1200">
                <a:solidFill>
                  <a:srgbClr val="FF0000"/>
                </a:solidFill>
              </a:endParaRPr>
            </a:p>
          </p:txBody>
        </p:sp>
        <p:cxnSp>
          <p:nvCxnSpPr>
            <p:cNvPr id="2366" name="Google Shape;2366;p60"/>
            <p:cNvCxnSpPr/>
            <p:nvPr/>
          </p:nvCxnSpPr>
          <p:spPr>
            <a:xfrm flipH="1">
              <a:off x="4810925" y="2183449"/>
              <a:ext cx="89100" cy="234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67" name="Google Shape;2367;p60"/>
            <p:cNvSpPr/>
            <p:nvPr/>
          </p:nvSpPr>
          <p:spPr>
            <a:xfrm>
              <a:off x="3806625" y="2410250"/>
              <a:ext cx="1708800" cy="6123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68" name="Google Shape;2368;p60"/>
          <p:cNvCxnSpPr/>
          <p:nvPr/>
        </p:nvCxnSpPr>
        <p:spPr>
          <a:xfrm rot="10800000">
            <a:off x="3150575" y="2956200"/>
            <a:ext cx="89100" cy="9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69" name="Google Shape;2369;p60"/>
          <p:cNvGrpSpPr/>
          <p:nvPr/>
        </p:nvGrpSpPr>
        <p:grpSpPr>
          <a:xfrm>
            <a:off x="3215375" y="3021000"/>
            <a:ext cx="4519825" cy="415800"/>
            <a:chOff x="3215375" y="3021000"/>
            <a:chExt cx="4519825" cy="415800"/>
          </a:xfrm>
        </p:grpSpPr>
        <p:sp>
          <p:nvSpPr>
            <p:cNvPr id="2370" name="Google Shape;2370;p60"/>
            <p:cNvSpPr/>
            <p:nvPr/>
          </p:nvSpPr>
          <p:spPr>
            <a:xfrm>
              <a:off x="3215375" y="3021000"/>
              <a:ext cx="944469" cy="170247"/>
            </a:xfrm>
            <a:custGeom>
              <a:rect b="b" l="l" r="r" t="t"/>
              <a:pathLst>
                <a:path extrusionOk="0" h="9402" w="52159">
                  <a:moveTo>
                    <a:pt x="52159" y="0"/>
                  </a:moveTo>
                  <a:cubicBezTo>
                    <a:pt x="46220" y="1566"/>
                    <a:pt x="25216" y="9341"/>
                    <a:pt x="16523" y="9395"/>
                  </a:cubicBezTo>
                  <a:cubicBezTo>
                    <a:pt x="7830" y="9449"/>
                    <a:pt x="2754" y="1836"/>
                    <a:pt x="0" y="324"/>
                  </a:cubicBez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71" name="Google Shape;2371;p60"/>
            <p:cNvSpPr txBox="1"/>
            <p:nvPr/>
          </p:nvSpPr>
          <p:spPr>
            <a:xfrm>
              <a:off x="3862200" y="3067500"/>
              <a:ext cx="387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0000"/>
                  </a:solidFill>
                </a:rPr>
                <a:t>Error propagation</a:t>
              </a:r>
              <a:endParaRPr b="1" sz="1200">
                <a:solidFill>
                  <a:srgbClr val="FF0000"/>
                </a:solidFill>
              </a:endParaRPr>
            </a:p>
          </p:txBody>
        </p:sp>
      </p:grpSp>
      <p:sp>
        <p:nvSpPr>
          <p:cNvPr id="2372" name="Google Shape;2372;p60"/>
          <p:cNvSpPr/>
          <p:nvPr/>
        </p:nvSpPr>
        <p:spPr>
          <a:xfrm>
            <a:off x="2663175" y="2408700"/>
            <a:ext cx="835800" cy="61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60"/>
          <p:cNvSpPr/>
          <p:nvPr/>
        </p:nvSpPr>
        <p:spPr>
          <a:xfrm>
            <a:off x="5304975" y="3670675"/>
            <a:ext cx="785700" cy="61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60"/>
          <p:cNvSpPr/>
          <p:nvPr/>
        </p:nvSpPr>
        <p:spPr>
          <a:xfrm>
            <a:off x="6835725" y="2269375"/>
            <a:ext cx="2308200" cy="26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5" name="Google Shape;2375;p60"/>
          <p:cNvGrpSpPr/>
          <p:nvPr/>
        </p:nvGrpSpPr>
        <p:grpSpPr>
          <a:xfrm>
            <a:off x="2663175" y="3615475"/>
            <a:ext cx="5483400" cy="1229513"/>
            <a:chOff x="2663175" y="3615475"/>
            <a:chExt cx="5483400" cy="1229513"/>
          </a:xfrm>
        </p:grpSpPr>
        <p:grpSp>
          <p:nvGrpSpPr>
            <p:cNvPr id="2376" name="Google Shape;2376;p60"/>
            <p:cNvGrpSpPr/>
            <p:nvPr/>
          </p:nvGrpSpPr>
          <p:grpSpPr>
            <a:xfrm>
              <a:off x="3320675" y="4195375"/>
              <a:ext cx="4825900" cy="649612"/>
              <a:chOff x="2680700" y="2863388"/>
              <a:chExt cx="4825900" cy="649612"/>
            </a:xfrm>
          </p:grpSpPr>
          <p:sp>
            <p:nvSpPr>
              <p:cNvPr id="2377" name="Google Shape;2377;p60"/>
              <p:cNvSpPr/>
              <p:nvPr/>
            </p:nvSpPr>
            <p:spPr>
              <a:xfrm>
                <a:off x="2680700" y="2863388"/>
                <a:ext cx="2243489" cy="327871"/>
              </a:xfrm>
              <a:custGeom>
                <a:rect b="b" l="l" r="r" t="t"/>
                <a:pathLst>
                  <a:path extrusionOk="0" h="9402" w="52159">
                    <a:moveTo>
                      <a:pt x="52159" y="0"/>
                    </a:moveTo>
                    <a:cubicBezTo>
                      <a:pt x="46220" y="1566"/>
                      <a:pt x="25216" y="9341"/>
                      <a:pt x="16523" y="9395"/>
                    </a:cubicBezTo>
                    <a:cubicBezTo>
                      <a:pt x="7830" y="9449"/>
                      <a:pt x="2754" y="1836"/>
                      <a:pt x="0" y="324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78" name="Google Shape;2378;p60"/>
              <p:cNvSpPr txBox="1"/>
              <p:nvPr/>
            </p:nvSpPr>
            <p:spPr>
              <a:xfrm>
                <a:off x="3633600" y="3143700"/>
                <a:ext cx="3873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rgbClr val="FF0000"/>
                    </a:solidFill>
                  </a:rPr>
                  <a:t>Error propagation</a:t>
                </a:r>
                <a:endParaRPr b="1" sz="12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379" name="Google Shape;2379;p60"/>
            <p:cNvCxnSpPr/>
            <p:nvPr/>
          </p:nvCxnSpPr>
          <p:spPr>
            <a:xfrm rot="10800000">
              <a:off x="3142475" y="4081675"/>
              <a:ext cx="218700" cy="146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80" name="Google Shape;2380;p60"/>
            <p:cNvSpPr/>
            <p:nvPr/>
          </p:nvSpPr>
          <p:spPr>
            <a:xfrm>
              <a:off x="2663175" y="3615475"/>
              <a:ext cx="884400" cy="6123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1" name="Google Shape;2381;p60"/>
          <p:cNvSpPr/>
          <p:nvPr/>
        </p:nvSpPr>
        <p:spPr>
          <a:xfrm>
            <a:off x="6876225" y="2324475"/>
            <a:ext cx="2219100" cy="256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85800" rotWithShape="0" algn="bl" dir="5400000" dist="19050">
              <a:srgbClr val="000000">
                <a:alpha val="7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60"/>
          <p:cNvSpPr/>
          <p:nvPr/>
        </p:nvSpPr>
        <p:spPr>
          <a:xfrm>
            <a:off x="2591750" y="3498850"/>
            <a:ext cx="3879600" cy="13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3" name="Google Shape;2383;p60"/>
          <p:cNvCxnSpPr/>
          <p:nvPr/>
        </p:nvCxnSpPr>
        <p:spPr>
          <a:xfrm rot="10800000">
            <a:off x="5070225" y="2939925"/>
            <a:ext cx="1903200" cy="87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4" name="Google Shape;2384;p60"/>
          <p:cNvSpPr/>
          <p:nvPr/>
        </p:nvSpPr>
        <p:spPr>
          <a:xfrm>
            <a:off x="3806625" y="2468625"/>
            <a:ext cx="18708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5" name="Google Shape;2385;p60"/>
          <p:cNvCxnSpPr/>
          <p:nvPr/>
        </p:nvCxnSpPr>
        <p:spPr>
          <a:xfrm flipH="1">
            <a:off x="3231500" y="3045300"/>
            <a:ext cx="899100" cy="67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6" name="Google Shape;2386;p60"/>
          <p:cNvSpPr txBox="1"/>
          <p:nvPr/>
        </p:nvSpPr>
        <p:spPr>
          <a:xfrm>
            <a:off x="6871575" y="2290608"/>
            <a:ext cx="2219100" cy="26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Takeaway</a:t>
            </a:r>
            <a:br>
              <a:rPr lang="en" u="sng">
                <a:solidFill>
                  <a:schemeClr val="dk1"/>
                </a:solidFill>
              </a:rPr>
            </a:b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 methods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Prune Label Errors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Avoid loss reweighting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Avoid this form of error propagation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7" name="Google Shape;2387;p60"/>
          <p:cNvSpPr/>
          <p:nvPr/>
        </p:nvSpPr>
        <p:spPr>
          <a:xfrm>
            <a:off x="6908575" y="3311275"/>
            <a:ext cx="16767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60"/>
          <p:cNvSpPr/>
          <p:nvPr/>
        </p:nvSpPr>
        <p:spPr>
          <a:xfrm>
            <a:off x="4551750" y="330675"/>
            <a:ext cx="1173600" cy="41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60"/>
          <p:cNvSpPr/>
          <p:nvPr/>
        </p:nvSpPr>
        <p:spPr>
          <a:xfrm>
            <a:off x="2745650" y="2468625"/>
            <a:ext cx="10611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61"/>
          <p:cNvSpPr txBox="1"/>
          <p:nvPr>
            <p:ph idx="1" type="body"/>
          </p:nvPr>
        </p:nvSpPr>
        <p:spPr>
          <a:xfrm>
            <a:off x="164425" y="934775"/>
            <a:ext cx="88014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idea: </a:t>
            </a:r>
            <a:r>
              <a:rPr b="1" lang="en"/>
              <a:t>Counting </a:t>
            </a:r>
            <a:r>
              <a:rPr lang="en"/>
              <a:t>and</a:t>
            </a:r>
            <a:r>
              <a:rPr b="1" lang="en"/>
              <a:t> Ranking</a:t>
            </a:r>
            <a:r>
              <a:rPr lang="en"/>
              <a:t> enable robustness to erroneous probabilities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this time: Let’s look at noise transition estimation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Other methods: </a:t>
            </a:r>
            <a:br>
              <a:rPr lang="en"/>
            </a:br>
            <a:r>
              <a:rPr lang="en" sz="1000">
                <a:solidFill>
                  <a:srgbClr val="073763"/>
                </a:solidFill>
              </a:rPr>
              <a:t>(Elkan &amp; Noto, 2008;</a:t>
            </a:r>
            <a:br>
              <a:rPr lang="en" sz="1000">
                <a:solidFill>
                  <a:srgbClr val="073763"/>
                </a:solidFill>
              </a:rPr>
            </a:br>
            <a:r>
              <a:rPr lang="en" sz="1000">
                <a:solidFill>
                  <a:srgbClr val="073763"/>
                </a:solidFill>
              </a:rPr>
              <a:t>Sukhbaatar et al., 2015)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Confident Learning: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6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 Robustness Intuition 2: Count &amp; Rank</a:t>
            </a:r>
            <a:endParaRPr sz="2400"/>
          </a:p>
        </p:txBody>
      </p:sp>
      <p:sp>
        <p:nvSpPr>
          <p:cNvPr id="2396" name="Google Shape;2396;p6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7" name="Google Shape;23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428" y="1310075"/>
            <a:ext cx="1094076" cy="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248" y="2117800"/>
            <a:ext cx="473377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p61"/>
          <p:cNvSpPr/>
          <p:nvPr/>
        </p:nvSpPr>
        <p:spPr>
          <a:xfrm>
            <a:off x="6640875" y="338250"/>
            <a:ext cx="2404800" cy="238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2400" name="Google Shape;2400;p61"/>
          <p:cNvPicPr preferRelativeResize="0"/>
          <p:nvPr/>
        </p:nvPicPr>
        <p:blipFill rotWithShape="1">
          <a:blip r:embed="rId5">
            <a:alphaModFix/>
          </a:blip>
          <a:srcRect b="0" l="79" r="69" t="0"/>
          <a:stretch/>
        </p:blipFill>
        <p:spPr>
          <a:xfrm>
            <a:off x="2481075" y="2988275"/>
            <a:ext cx="6437927" cy="185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61"/>
          <p:cNvSpPr txBox="1"/>
          <p:nvPr/>
        </p:nvSpPr>
        <p:spPr>
          <a:xfrm>
            <a:off x="6640875" y="338250"/>
            <a:ext cx="24048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Takeaway</a:t>
            </a:r>
            <a:br>
              <a:rPr lang="en" u="sng">
                <a:solidFill>
                  <a:schemeClr val="dk1"/>
                </a:solidFill>
              </a:rPr>
            </a:b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 methods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Robust statistics to estimate with counts based on rank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Robust to imperfect probabilities from model</a:t>
            </a:r>
            <a:endParaRPr/>
          </a:p>
        </p:txBody>
      </p:sp>
      <p:sp>
        <p:nvSpPr>
          <p:cNvPr id="2402" name="Google Shape;2402;p61"/>
          <p:cNvSpPr txBox="1"/>
          <p:nvPr/>
        </p:nvSpPr>
        <p:spPr>
          <a:xfrm>
            <a:off x="935575" y="3719978"/>
            <a:ext cx="3294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Enables CL to disambiguate aleatoric (label noise) from epistemic (model noise)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03" name="Google Shape;2403;p61"/>
          <p:cNvSpPr/>
          <p:nvPr/>
        </p:nvSpPr>
        <p:spPr>
          <a:xfrm>
            <a:off x="4524300" y="4020050"/>
            <a:ext cx="3752700" cy="88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04" name="Google Shape;2404;p61"/>
          <p:cNvSpPr txBox="1"/>
          <p:nvPr/>
        </p:nvSpPr>
        <p:spPr>
          <a:xfrm>
            <a:off x="4064000" y="3732000"/>
            <a:ext cx="51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Robust statistic w/ counts + rank (1 step removed erroneous probs)</a:t>
            </a:r>
            <a:endParaRPr/>
          </a:p>
        </p:txBody>
      </p:sp>
      <p:sp>
        <p:nvSpPr>
          <p:cNvPr id="2405" name="Google Shape;2405;p61"/>
          <p:cNvSpPr txBox="1"/>
          <p:nvPr/>
        </p:nvSpPr>
        <p:spPr>
          <a:xfrm>
            <a:off x="8326975" y="4073575"/>
            <a:ext cx="846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e.g.</a:t>
            </a:r>
            <a:br>
              <a:rPr b="1" lang="en" sz="1200">
                <a:solidFill>
                  <a:srgbClr val="FF0000"/>
                </a:solidFill>
              </a:rPr>
            </a:br>
            <a:r>
              <a:rPr b="1" lang="en" sz="1200">
                <a:solidFill>
                  <a:srgbClr val="FF0000"/>
                </a:solidFill>
              </a:rPr>
              <a:t>Median</a:t>
            </a:r>
            <a:br>
              <a:rPr b="1" lang="en" sz="1200">
                <a:solidFill>
                  <a:srgbClr val="FF0000"/>
                </a:solidFill>
              </a:rPr>
            </a:br>
            <a:r>
              <a:rPr b="1" lang="en" sz="1200">
                <a:solidFill>
                  <a:srgbClr val="FF0000"/>
                </a:solidFill>
              </a:rPr>
              <a:t>of Means</a:t>
            </a:r>
            <a:endParaRPr/>
          </a:p>
        </p:txBody>
      </p:sp>
      <p:cxnSp>
        <p:nvCxnSpPr>
          <p:cNvPr id="2406" name="Google Shape;2406;p61"/>
          <p:cNvCxnSpPr>
            <a:stCxn id="2404" idx="1"/>
          </p:cNvCxnSpPr>
          <p:nvPr/>
        </p:nvCxnSpPr>
        <p:spPr>
          <a:xfrm rot="10800000">
            <a:off x="3781700" y="3916650"/>
            <a:ext cx="282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7" name="Google Shape;2407;p61"/>
          <p:cNvCxnSpPr/>
          <p:nvPr/>
        </p:nvCxnSpPr>
        <p:spPr>
          <a:xfrm>
            <a:off x="3969388" y="4073575"/>
            <a:ext cx="3086100" cy="15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8" name="Google Shape;2408;p61"/>
          <p:cNvCxnSpPr/>
          <p:nvPr/>
        </p:nvCxnSpPr>
        <p:spPr>
          <a:xfrm>
            <a:off x="1309500" y="4242400"/>
            <a:ext cx="1287000" cy="20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9" name="Google Shape;2409;p61"/>
          <p:cNvSpPr/>
          <p:nvPr/>
        </p:nvSpPr>
        <p:spPr>
          <a:xfrm>
            <a:off x="3969400" y="305625"/>
            <a:ext cx="874800" cy="36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0" name="Google Shape;2410;p61"/>
          <p:cNvGrpSpPr/>
          <p:nvPr/>
        </p:nvGrpSpPr>
        <p:grpSpPr>
          <a:xfrm>
            <a:off x="6640875" y="3089600"/>
            <a:ext cx="1054525" cy="551925"/>
            <a:chOff x="6640875" y="3089600"/>
            <a:chExt cx="1054525" cy="551925"/>
          </a:xfrm>
        </p:grpSpPr>
        <p:sp>
          <p:nvSpPr>
            <p:cNvPr id="2411" name="Google Shape;2411;p61"/>
            <p:cNvSpPr/>
            <p:nvPr/>
          </p:nvSpPr>
          <p:spPr>
            <a:xfrm>
              <a:off x="6640875" y="3089600"/>
              <a:ext cx="639900" cy="202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1"/>
            <p:cNvSpPr/>
            <p:nvPr/>
          </p:nvSpPr>
          <p:spPr>
            <a:xfrm>
              <a:off x="7055500" y="3439025"/>
              <a:ext cx="639900" cy="202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3" name="Google Shape;2413;p61"/>
          <p:cNvSpPr/>
          <p:nvPr/>
        </p:nvSpPr>
        <p:spPr>
          <a:xfrm>
            <a:off x="98775" y="2878675"/>
            <a:ext cx="8988900" cy="84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4" name="Google Shape;2414;p61"/>
          <p:cNvGrpSpPr/>
          <p:nvPr/>
        </p:nvGrpSpPr>
        <p:grpSpPr>
          <a:xfrm>
            <a:off x="5134525" y="305625"/>
            <a:ext cx="1760775" cy="4139300"/>
            <a:chOff x="5134525" y="305625"/>
            <a:chExt cx="1760775" cy="4139300"/>
          </a:xfrm>
        </p:grpSpPr>
        <p:sp>
          <p:nvSpPr>
            <p:cNvPr id="2415" name="Google Shape;2415;p61"/>
            <p:cNvSpPr/>
            <p:nvPr/>
          </p:nvSpPr>
          <p:spPr>
            <a:xfrm>
              <a:off x="5134525" y="305625"/>
              <a:ext cx="792300" cy="369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1"/>
            <p:cNvSpPr/>
            <p:nvPr/>
          </p:nvSpPr>
          <p:spPr>
            <a:xfrm>
              <a:off x="6255400" y="4191125"/>
              <a:ext cx="639900" cy="253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7" name="Google Shape;2417;p61"/>
          <p:cNvSpPr/>
          <p:nvPr/>
        </p:nvSpPr>
        <p:spPr>
          <a:xfrm>
            <a:off x="98775" y="3797600"/>
            <a:ext cx="8988900" cy="11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848400" y="318150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164425" y="0"/>
            <a:ext cx="27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One correct label</a:t>
            </a:r>
            <a:endParaRPr b="1">
              <a:solidFill>
                <a:srgbClr val="FF0000"/>
              </a:solidFill>
            </a:endParaRPr>
          </a:p>
        </p:txBody>
      </p:sp>
      <p:grpSp>
        <p:nvGrpSpPr>
          <p:cNvPr id="104" name="Google Shape;104;p17"/>
          <p:cNvGrpSpPr/>
          <p:nvPr/>
        </p:nvGrpSpPr>
        <p:grpSpPr>
          <a:xfrm>
            <a:off x="0" y="381225"/>
            <a:ext cx="2028300" cy="1699850"/>
            <a:chOff x="0" y="381225"/>
            <a:chExt cx="2028300" cy="1699850"/>
          </a:xfrm>
        </p:grpSpPr>
        <p:cxnSp>
          <p:nvCxnSpPr>
            <p:cNvPr id="105" name="Google Shape;105;p17"/>
            <p:cNvCxnSpPr/>
            <p:nvPr/>
          </p:nvCxnSpPr>
          <p:spPr>
            <a:xfrm flipH="1" rot="10800000">
              <a:off x="602875" y="381225"/>
              <a:ext cx="134400" cy="1198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6" name="Google Shape;106;p17"/>
            <p:cNvSpPr txBox="1"/>
            <p:nvPr/>
          </p:nvSpPr>
          <p:spPr>
            <a:xfrm>
              <a:off x="0" y="1680875"/>
              <a:ext cx="2028300" cy="40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Focus of this lecture.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107" name="Google Shape;107;p17"/>
          <p:cNvSpPr txBox="1"/>
          <p:nvPr/>
        </p:nvSpPr>
        <p:spPr>
          <a:xfrm>
            <a:off x="50125" y="4650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62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do</a:t>
            </a:r>
            <a:r>
              <a:rPr lang="en" sz="2400"/>
              <a:t> </a:t>
            </a:r>
            <a:r>
              <a:rPr lang="en" sz="2600">
                <a:solidFill>
                  <a:schemeClr val="dk1"/>
                </a:solidFill>
              </a:rPr>
              <a:t>“ideal”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2600"/>
              <a:t>(non-erroneous) predicted probs look like?</a:t>
            </a:r>
            <a:endParaRPr sz="2600"/>
          </a:p>
        </p:txBody>
      </p:sp>
      <p:sp>
        <p:nvSpPr>
          <p:cNvPr id="2423" name="Google Shape;2423;p6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4" name="Google Shape;2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87" y="1555100"/>
            <a:ext cx="8029226" cy="14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5" name="Google Shape;2425;p62"/>
          <p:cNvSpPr/>
          <p:nvPr/>
        </p:nvSpPr>
        <p:spPr>
          <a:xfrm>
            <a:off x="441675" y="1598800"/>
            <a:ext cx="1914900" cy="9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62"/>
          <p:cNvSpPr/>
          <p:nvPr/>
        </p:nvSpPr>
        <p:spPr>
          <a:xfrm>
            <a:off x="635000" y="2250725"/>
            <a:ext cx="4579200" cy="9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62"/>
          <p:cNvSpPr/>
          <p:nvPr/>
        </p:nvSpPr>
        <p:spPr>
          <a:xfrm>
            <a:off x="5602100" y="1687700"/>
            <a:ext cx="2935200" cy="52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62"/>
          <p:cNvSpPr/>
          <p:nvPr/>
        </p:nvSpPr>
        <p:spPr>
          <a:xfrm>
            <a:off x="4957225" y="1748375"/>
            <a:ext cx="2145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62"/>
          <p:cNvSpPr/>
          <p:nvPr/>
        </p:nvSpPr>
        <p:spPr>
          <a:xfrm>
            <a:off x="5171725" y="1786600"/>
            <a:ext cx="3438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62"/>
          <p:cNvSpPr/>
          <p:nvPr/>
        </p:nvSpPr>
        <p:spPr>
          <a:xfrm>
            <a:off x="5705125" y="2223300"/>
            <a:ext cx="29352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62"/>
          <p:cNvSpPr/>
          <p:nvPr/>
        </p:nvSpPr>
        <p:spPr>
          <a:xfrm>
            <a:off x="1897950" y="3293575"/>
            <a:ext cx="47412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432" name="Google Shape;2432;p62"/>
          <p:cNvSpPr txBox="1"/>
          <p:nvPr/>
        </p:nvSpPr>
        <p:spPr>
          <a:xfrm>
            <a:off x="2081400" y="3293575"/>
            <a:ext cx="474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Equipped with this understanding of ideal probabilities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the prune, count, and rank principles of CL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see the intuition for our theorem (exact error finding with noisy probs)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6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Theorem Intuition</a:t>
            </a:r>
            <a:endParaRPr/>
          </a:p>
        </p:txBody>
      </p:sp>
      <p:sp>
        <p:nvSpPr>
          <p:cNvPr id="2438" name="Google Shape;2438;p63"/>
          <p:cNvSpPr txBox="1"/>
          <p:nvPr>
            <p:ph idx="1" type="body"/>
          </p:nvPr>
        </p:nvSpPr>
        <p:spPr>
          <a:xfrm>
            <a:off x="164425" y="2342450"/>
            <a:ext cx="8520600" cy="16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can be up to (0.9 - 0.6) / 0.9 = 33% wrong in its estimate of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     will be correctly counted. </a:t>
            </a:r>
            <a:endParaRPr/>
          </a:p>
        </p:txBody>
      </p:sp>
      <p:sp>
        <p:nvSpPr>
          <p:cNvPr id="2439" name="Google Shape;2439;p6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40" name="Google Shape;2440;p63"/>
          <p:cNvGrpSpPr/>
          <p:nvPr/>
        </p:nvGrpSpPr>
        <p:grpSpPr>
          <a:xfrm>
            <a:off x="833275" y="1356200"/>
            <a:ext cx="7272576" cy="672500"/>
            <a:chOff x="656875" y="1377350"/>
            <a:chExt cx="7272576" cy="672500"/>
          </a:xfrm>
        </p:grpSpPr>
        <p:pic>
          <p:nvPicPr>
            <p:cNvPr id="2441" name="Google Shape;2441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875" y="1463925"/>
              <a:ext cx="7272576" cy="58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2" name="Google Shape;2442;p63"/>
            <p:cNvSpPr/>
            <p:nvPr/>
          </p:nvSpPr>
          <p:spPr>
            <a:xfrm>
              <a:off x="1065400" y="1377350"/>
              <a:ext cx="9879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43" name="Google Shape;2443;p63"/>
          <p:cNvPicPr preferRelativeResize="0"/>
          <p:nvPr/>
        </p:nvPicPr>
        <p:blipFill rotWithShape="1">
          <a:blip r:embed="rId4">
            <a:alphaModFix/>
          </a:blip>
          <a:srcRect b="0" l="62658" r="0" t="0"/>
          <a:stretch/>
        </p:blipFill>
        <p:spPr>
          <a:xfrm>
            <a:off x="7485950" y="1563050"/>
            <a:ext cx="402825" cy="46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4" name="Google Shape;2444;p63"/>
          <p:cNvGrpSpPr/>
          <p:nvPr/>
        </p:nvGrpSpPr>
        <p:grpSpPr>
          <a:xfrm>
            <a:off x="4854200" y="1105675"/>
            <a:ext cx="3000000" cy="461700"/>
            <a:chOff x="4854200" y="1105675"/>
            <a:chExt cx="3000000" cy="461700"/>
          </a:xfrm>
        </p:grpSpPr>
        <p:sp>
          <p:nvSpPr>
            <p:cNvPr id="2445" name="Google Shape;2445;p63"/>
            <p:cNvSpPr txBox="1"/>
            <p:nvPr/>
          </p:nvSpPr>
          <p:spPr>
            <a:xfrm>
              <a:off x="4854200" y="110567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222222"/>
                  </a:solidFill>
                </a:rPr>
                <a:t>Let “ideal”      = 0.9. </a:t>
              </a:r>
              <a:endParaRPr/>
            </a:p>
          </p:txBody>
        </p:sp>
        <p:pic>
          <p:nvPicPr>
            <p:cNvPr id="2446" name="Google Shape;2446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18425" y="1176637"/>
              <a:ext cx="210250" cy="31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7" name="Google Shape;244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225" y="2411861"/>
            <a:ext cx="210250" cy="31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500" y="3001850"/>
            <a:ext cx="239175" cy="2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63"/>
          <p:cNvSpPr/>
          <p:nvPr/>
        </p:nvSpPr>
        <p:spPr>
          <a:xfrm>
            <a:off x="1897950" y="3293575"/>
            <a:ext cx="47412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450" name="Google Shape;2450;p63"/>
          <p:cNvSpPr txBox="1"/>
          <p:nvPr/>
        </p:nvSpPr>
        <p:spPr>
          <a:xfrm>
            <a:off x="1975575" y="3401275"/>
            <a:ext cx="457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Does this result still hold for systematic miscalibration (common in neural networks)?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</a:rPr>
              <a:t>Guo, Pleiss, Sun, &amp; Weinberger (2017) “On Calibration of Modern Neural Networks.” ICML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6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Intuition: Robustness to miscalibration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64"/>
          <p:cNvSpPr txBox="1"/>
          <p:nvPr>
            <p:ph idx="1" type="body"/>
          </p:nvPr>
        </p:nvSpPr>
        <p:spPr>
          <a:xfrm>
            <a:off x="93076" y="2132775"/>
            <a:ext cx="8994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But neural networks have been shown (Guo et al., 2017) to be over-confident for some classes:</a:t>
            </a:r>
            <a:endParaRPr sz="1600"/>
          </a:p>
        </p:txBody>
      </p:sp>
      <p:sp>
        <p:nvSpPr>
          <p:cNvPr id="2457" name="Google Shape;2457;p6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8" name="Google Shape;2458;p64"/>
          <p:cNvPicPr preferRelativeResize="0"/>
          <p:nvPr/>
        </p:nvPicPr>
        <p:blipFill rotWithShape="1">
          <a:blip r:embed="rId3">
            <a:alphaModFix/>
          </a:blip>
          <a:srcRect b="56150" l="24585" r="26332" t="22731"/>
          <a:stretch/>
        </p:blipFill>
        <p:spPr>
          <a:xfrm>
            <a:off x="2484388" y="889100"/>
            <a:ext cx="3737973" cy="129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Google Shape;2459;p64"/>
          <p:cNvPicPr preferRelativeResize="0"/>
          <p:nvPr/>
        </p:nvPicPr>
        <p:blipFill rotWithShape="1">
          <a:blip r:embed="rId3">
            <a:alphaModFix/>
          </a:blip>
          <a:srcRect b="34663" l="27474" r="29928" t="49685"/>
          <a:stretch/>
        </p:blipFill>
        <p:spPr>
          <a:xfrm>
            <a:off x="2949938" y="2611275"/>
            <a:ext cx="3244123" cy="9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0" name="Google Shape;2460;p64"/>
          <p:cNvPicPr preferRelativeResize="0"/>
          <p:nvPr/>
        </p:nvPicPr>
        <p:blipFill rotWithShape="1">
          <a:blip r:embed="rId3">
            <a:alphaModFix/>
          </a:blip>
          <a:srcRect b="13307" l="19388" r="22353" t="71040"/>
          <a:stretch/>
        </p:blipFill>
        <p:spPr>
          <a:xfrm>
            <a:off x="2429725" y="3712375"/>
            <a:ext cx="4436950" cy="9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Google Shape;2461;p64"/>
          <p:cNvSpPr txBox="1"/>
          <p:nvPr>
            <p:ph idx="1" type="body"/>
          </p:nvPr>
        </p:nvSpPr>
        <p:spPr>
          <a:xfrm>
            <a:off x="93063" y="3442338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What happens to              ? </a:t>
            </a:r>
            <a:endParaRPr sz="1600"/>
          </a:p>
        </p:txBody>
      </p:sp>
      <p:pic>
        <p:nvPicPr>
          <p:cNvPr id="2462" name="Google Shape;24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212" y="3475325"/>
            <a:ext cx="759775" cy="3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3" name="Google Shape;2463;p64"/>
          <p:cNvSpPr txBox="1"/>
          <p:nvPr/>
        </p:nvSpPr>
        <p:spPr>
          <a:xfrm>
            <a:off x="4337725" y="4269450"/>
            <a:ext cx="35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→ is unchanged - still exactly finds errors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2464" name="Google Shape;2464;p64"/>
          <p:cNvGrpSpPr/>
          <p:nvPr/>
        </p:nvGrpSpPr>
        <p:grpSpPr>
          <a:xfrm>
            <a:off x="814850" y="1101625"/>
            <a:ext cx="2135100" cy="896000"/>
            <a:chOff x="814850" y="1101625"/>
            <a:chExt cx="2135100" cy="896000"/>
          </a:xfrm>
        </p:grpSpPr>
        <p:sp>
          <p:nvSpPr>
            <p:cNvPr id="2465" name="Google Shape;2465;p64"/>
            <p:cNvSpPr txBox="1"/>
            <p:nvPr/>
          </p:nvSpPr>
          <p:spPr>
            <a:xfrm>
              <a:off x="814850" y="1166325"/>
              <a:ext cx="2135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Exactly finds label errors for “ideal” probabilities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(Ch. 2, Thm 1, in thesis) </a:t>
              </a:r>
              <a:endParaRPr/>
            </a:p>
          </p:txBody>
        </p:sp>
        <p:cxnSp>
          <p:nvCxnSpPr>
            <p:cNvPr id="2466" name="Google Shape;2466;p64"/>
            <p:cNvCxnSpPr/>
            <p:nvPr/>
          </p:nvCxnSpPr>
          <p:spPr>
            <a:xfrm flipH="1">
              <a:off x="2081775" y="1101625"/>
              <a:ext cx="402600" cy="16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467" name="Google Shape;2467;p64"/>
          <p:cNvSpPr/>
          <p:nvPr/>
        </p:nvSpPr>
        <p:spPr>
          <a:xfrm>
            <a:off x="4642550" y="2706525"/>
            <a:ext cx="1551600" cy="31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64"/>
          <p:cNvSpPr/>
          <p:nvPr/>
        </p:nvSpPr>
        <p:spPr>
          <a:xfrm>
            <a:off x="4550850" y="1606500"/>
            <a:ext cx="11076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9" name="Google Shape;2469;p64"/>
          <p:cNvCxnSpPr>
            <a:stCxn id="2468" idx="2"/>
            <a:endCxn id="2467" idx="0"/>
          </p:cNvCxnSpPr>
          <p:nvPr/>
        </p:nvCxnSpPr>
        <p:spPr>
          <a:xfrm>
            <a:off x="5104650" y="1899600"/>
            <a:ext cx="313800" cy="80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0" name="Google Shape;2470;p64"/>
          <p:cNvSpPr/>
          <p:nvPr/>
        </p:nvSpPr>
        <p:spPr>
          <a:xfrm>
            <a:off x="3496725" y="3209450"/>
            <a:ext cx="5319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64"/>
          <p:cNvSpPr/>
          <p:nvPr/>
        </p:nvSpPr>
        <p:spPr>
          <a:xfrm>
            <a:off x="6194050" y="3772450"/>
            <a:ext cx="5319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2" name="Google Shape;2472;p64"/>
          <p:cNvCxnSpPr>
            <a:stCxn id="2470" idx="3"/>
            <a:endCxn id="2471" idx="0"/>
          </p:cNvCxnSpPr>
          <p:nvPr/>
        </p:nvCxnSpPr>
        <p:spPr>
          <a:xfrm>
            <a:off x="4028625" y="3356000"/>
            <a:ext cx="2431500" cy="41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73" name="Google Shape;2473;p64"/>
          <p:cNvGrpSpPr/>
          <p:nvPr/>
        </p:nvGrpSpPr>
        <p:grpSpPr>
          <a:xfrm>
            <a:off x="5805375" y="3725325"/>
            <a:ext cx="946800" cy="352800"/>
            <a:chOff x="5805375" y="3725325"/>
            <a:chExt cx="946800" cy="352800"/>
          </a:xfrm>
        </p:grpSpPr>
        <p:cxnSp>
          <p:nvCxnSpPr>
            <p:cNvPr id="2474" name="Google Shape;2474;p64"/>
            <p:cNvCxnSpPr/>
            <p:nvPr/>
          </p:nvCxnSpPr>
          <p:spPr>
            <a:xfrm flipH="1">
              <a:off x="6491175" y="3725325"/>
              <a:ext cx="261000" cy="35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5" name="Google Shape;2475;p64"/>
            <p:cNvCxnSpPr/>
            <p:nvPr/>
          </p:nvCxnSpPr>
          <p:spPr>
            <a:xfrm flipH="1">
              <a:off x="5805375" y="3725325"/>
              <a:ext cx="261000" cy="35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76" name="Google Shape;2476;p64"/>
          <p:cNvSpPr/>
          <p:nvPr/>
        </p:nvSpPr>
        <p:spPr>
          <a:xfrm>
            <a:off x="3541900" y="870625"/>
            <a:ext cx="2702100" cy="313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64"/>
          <p:cNvSpPr/>
          <p:nvPr/>
        </p:nvSpPr>
        <p:spPr>
          <a:xfrm>
            <a:off x="3440300" y="4065550"/>
            <a:ext cx="2702100" cy="313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64"/>
          <p:cNvSpPr/>
          <p:nvPr/>
        </p:nvSpPr>
        <p:spPr>
          <a:xfrm>
            <a:off x="3282225" y="4044490"/>
            <a:ext cx="2898600" cy="65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2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65"/>
          <p:cNvSpPr txBox="1"/>
          <p:nvPr>
            <p:ph type="title"/>
          </p:nvPr>
        </p:nvSpPr>
        <p:spPr>
          <a:xfrm>
            <a:off x="237650" y="203175"/>
            <a:ext cx="87723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Enough intuition, let’s see some results</a:t>
            </a:r>
            <a:endParaRPr/>
          </a:p>
        </p:txBody>
      </p:sp>
      <p:sp>
        <p:nvSpPr>
          <p:cNvPr id="2484" name="Google Shape;2484;p6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First we’ll look at examples for dataset curation in ImageNet.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Then we’ll look at CL with various distributions/models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Then we’ll look at failure modes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Finally, we’re ready for part 3: “label errors”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6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6" name="Google Shape;2486;p65"/>
          <p:cNvSpPr/>
          <p:nvPr/>
        </p:nvSpPr>
        <p:spPr>
          <a:xfrm>
            <a:off x="5323000" y="1930725"/>
            <a:ext cx="3549000" cy="280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7" name="Google Shape;2487;p65"/>
          <p:cNvGrpSpPr/>
          <p:nvPr/>
        </p:nvGrpSpPr>
        <p:grpSpPr>
          <a:xfrm>
            <a:off x="5325128" y="2035375"/>
            <a:ext cx="3287497" cy="2555100"/>
            <a:chOff x="5325128" y="2035375"/>
            <a:chExt cx="3287497" cy="2555100"/>
          </a:xfrm>
        </p:grpSpPr>
        <p:sp>
          <p:nvSpPr>
            <p:cNvPr id="2488" name="Google Shape;2488;p65"/>
            <p:cNvSpPr txBox="1"/>
            <p:nvPr/>
          </p:nvSpPr>
          <p:spPr>
            <a:xfrm>
              <a:off x="5442400" y="2035375"/>
              <a:ext cx="3161400" cy="25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Organization for this part of the talk: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What is confident learning?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Situate confident learning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Noise + related work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How does CL work? (methods)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Comparison with other methods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Why does CL work? (theory)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Intuitions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Principles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Label errors on ML benchmarks</a:t>
              </a:r>
              <a:endParaRPr/>
            </a:p>
          </p:txBody>
        </p:sp>
        <p:sp>
          <p:nvSpPr>
            <p:cNvPr id="2489" name="Google Shape;2489;p65"/>
            <p:cNvSpPr txBox="1"/>
            <p:nvPr/>
          </p:nvSpPr>
          <p:spPr>
            <a:xfrm>
              <a:off x="5325128" y="29663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490" name="Google Shape;2490;p65"/>
            <p:cNvSpPr txBox="1"/>
            <p:nvPr/>
          </p:nvSpPr>
          <p:spPr>
            <a:xfrm>
              <a:off x="5325128" y="2557645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491" name="Google Shape;2491;p65"/>
            <p:cNvSpPr txBox="1"/>
            <p:nvPr/>
          </p:nvSpPr>
          <p:spPr>
            <a:xfrm>
              <a:off x="5325128" y="2329045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492" name="Google Shape;2492;p65"/>
            <p:cNvSpPr/>
            <p:nvPr/>
          </p:nvSpPr>
          <p:spPr>
            <a:xfrm>
              <a:off x="5439525" y="4252697"/>
              <a:ext cx="3173100" cy="222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5"/>
            <p:cNvSpPr txBox="1"/>
            <p:nvPr/>
          </p:nvSpPr>
          <p:spPr>
            <a:xfrm>
              <a:off x="5325128" y="31949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494" name="Google Shape;2494;p65"/>
            <p:cNvSpPr txBox="1"/>
            <p:nvPr/>
          </p:nvSpPr>
          <p:spPr>
            <a:xfrm>
              <a:off x="5325128" y="34235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6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is model-agnostic</a:t>
            </a:r>
            <a:endParaRPr/>
          </a:p>
        </p:txBody>
      </p:sp>
      <p:sp>
        <p:nvSpPr>
          <p:cNvPr id="2500" name="Google Shape;2500;p6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6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2" name="Google Shape;25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75" y="815476"/>
            <a:ext cx="8774124" cy="39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66"/>
          <p:cNvSpPr/>
          <p:nvPr/>
        </p:nvSpPr>
        <p:spPr>
          <a:xfrm>
            <a:off x="1444800" y="996225"/>
            <a:ext cx="7530000" cy="3666600"/>
          </a:xfrm>
          <a:prstGeom prst="rect">
            <a:avLst/>
          </a:prstGeom>
          <a:solidFill>
            <a:srgbClr val="FFFFFF">
              <a:alpha val="927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 different types of models x 4 types of distributions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each of case, CL increases accuracy</a:t>
            </a:r>
            <a:endParaRPr sz="1800"/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compared with learning with the</a:t>
            </a:r>
            <a:br>
              <a:rPr lang="en" sz="1800"/>
            </a:br>
            <a:r>
              <a:rPr lang="en" sz="1800"/>
              <a:t>given noisy (class-conditional) labels.</a:t>
            </a:r>
            <a:endParaRPr sz="1800"/>
          </a:p>
        </p:txBody>
      </p:sp>
      <p:sp>
        <p:nvSpPr>
          <p:cNvPr id="2504" name="Google Shape;2504;p66"/>
          <p:cNvSpPr/>
          <p:nvPr/>
        </p:nvSpPr>
        <p:spPr>
          <a:xfrm>
            <a:off x="444500" y="867825"/>
            <a:ext cx="952500" cy="10020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66"/>
          <p:cNvSpPr/>
          <p:nvPr/>
        </p:nvSpPr>
        <p:spPr>
          <a:xfrm>
            <a:off x="444500" y="1869825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66"/>
          <p:cNvSpPr/>
          <p:nvPr/>
        </p:nvSpPr>
        <p:spPr>
          <a:xfrm>
            <a:off x="444500" y="2816550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66"/>
          <p:cNvSpPr/>
          <p:nvPr/>
        </p:nvSpPr>
        <p:spPr>
          <a:xfrm>
            <a:off x="444500" y="3763275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66"/>
          <p:cNvSpPr/>
          <p:nvPr/>
        </p:nvSpPr>
        <p:spPr>
          <a:xfrm>
            <a:off x="154476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66"/>
          <p:cNvSpPr/>
          <p:nvPr/>
        </p:nvSpPr>
        <p:spPr>
          <a:xfrm>
            <a:off x="24097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66"/>
          <p:cNvSpPr/>
          <p:nvPr/>
        </p:nvSpPr>
        <p:spPr>
          <a:xfrm>
            <a:off x="327481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66"/>
          <p:cNvSpPr/>
          <p:nvPr/>
        </p:nvSpPr>
        <p:spPr>
          <a:xfrm>
            <a:off x="40974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66"/>
          <p:cNvSpPr/>
          <p:nvPr/>
        </p:nvSpPr>
        <p:spPr>
          <a:xfrm>
            <a:off x="492016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66"/>
          <p:cNvSpPr/>
          <p:nvPr/>
        </p:nvSpPr>
        <p:spPr>
          <a:xfrm>
            <a:off x="57851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66"/>
          <p:cNvSpPr/>
          <p:nvPr/>
        </p:nvSpPr>
        <p:spPr>
          <a:xfrm>
            <a:off x="665021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66"/>
          <p:cNvSpPr/>
          <p:nvPr/>
        </p:nvSpPr>
        <p:spPr>
          <a:xfrm>
            <a:off x="751523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66"/>
          <p:cNvSpPr/>
          <p:nvPr/>
        </p:nvSpPr>
        <p:spPr>
          <a:xfrm>
            <a:off x="8296000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66"/>
          <p:cNvSpPr/>
          <p:nvPr/>
        </p:nvSpPr>
        <p:spPr>
          <a:xfrm>
            <a:off x="2326725" y="2685525"/>
            <a:ext cx="4178400" cy="2880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2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6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Modes (when does CL fail?)</a:t>
            </a:r>
            <a:endParaRPr/>
          </a:p>
        </p:txBody>
      </p:sp>
      <p:sp>
        <p:nvSpPr>
          <p:cNvPr id="2523" name="Google Shape;2523;p6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4" name="Google Shape;2524;p67"/>
          <p:cNvSpPr txBox="1"/>
          <p:nvPr>
            <p:ph idx="1" type="body"/>
          </p:nvPr>
        </p:nvSpPr>
        <p:spPr>
          <a:xfrm>
            <a:off x="164425" y="934775"/>
            <a:ext cx="8520600" cy="24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error in                exceeds the threshold margins.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might this happen?</a:t>
            </a:r>
            <a:endParaRPr/>
          </a:p>
        </p:txBody>
      </p:sp>
      <p:pic>
        <p:nvPicPr>
          <p:cNvPr id="2525" name="Google Shape;25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350" y="1071275"/>
            <a:ext cx="861250" cy="20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6" name="Google Shape;2526;p67"/>
          <p:cNvGrpSpPr/>
          <p:nvPr/>
        </p:nvGrpSpPr>
        <p:grpSpPr>
          <a:xfrm>
            <a:off x="304350" y="2003150"/>
            <a:ext cx="2781051" cy="2200276"/>
            <a:chOff x="304350" y="2003150"/>
            <a:chExt cx="2781051" cy="2200276"/>
          </a:xfrm>
        </p:grpSpPr>
        <p:pic>
          <p:nvPicPr>
            <p:cNvPr id="2527" name="Google Shape;2527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350" y="2003150"/>
              <a:ext cx="1278800" cy="2200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8" name="Google Shape;2528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3150" y="2018345"/>
              <a:ext cx="1502251" cy="216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9" name="Google Shape;2529;p67"/>
          <p:cNvSpPr txBox="1"/>
          <p:nvPr/>
        </p:nvSpPr>
        <p:spPr>
          <a:xfrm>
            <a:off x="479100" y="4203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(really) hard examples</a:t>
            </a:r>
            <a:endParaRPr/>
          </a:p>
        </p:txBody>
      </p:sp>
      <p:grpSp>
        <p:nvGrpSpPr>
          <p:cNvPr id="2530" name="Google Shape;2530;p67"/>
          <p:cNvGrpSpPr/>
          <p:nvPr/>
        </p:nvGrpSpPr>
        <p:grpSpPr>
          <a:xfrm>
            <a:off x="3653400" y="2003150"/>
            <a:ext cx="2142000" cy="2144150"/>
            <a:chOff x="3653400" y="2003150"/>
            <a:chExt cx="2142000" cy="2144150"/>
          </a:xfrm>
        </p:grpSpPr>
        <p:pic>
          <p:nvPicPr>
            <p:cNvPr id="2531" name="Google Shape;2531;p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42862" y="2003150"/>
              <a:ext cx="1668526" cy="167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2" name="Google Shape;2532;p67"/>
            <p:cNvSpPr txBox="1"/>
            <p:nvPr/>
          </p:nvSpPr>
          <p:spPr>
            <a:xfrm>
              <a:off x="3653400" y="3631600"/>
              <a:ext cx="21420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Acc. of CL-based methods for 70% noise for various settings.</a:t>
              </a:r>
              <a:endParaRPr sz="1000">
                <a:solidFill>
                  <a:srgbClr val="222222"/>
                </a:solidFill>
              </a:endParaRPr>
            </a:p>
          </p:txBody>
        </p:sp>
      </p:grpSp>
      <p:sp>
        <p:nvSpPr>
          <p:cNvPr id="2533" name="Google Shape;2533;p67"/>
          <p:cNvSpPr txBox="1"/>
          <p:nvPr/>
        </p:nvSpPr>
        <p:spPr>
          <a:xfrm>
            <a:off x="3410950" y="4203425"/>
            <a:ext cx="26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too much (70+%) noise</a:t>
            </a:r>
            <a:endParaRPr/>
          </a:p>
        </p:txBody>
      </p:sp>
      <p:sp>
        <p:nvSpPr>
          <p:cNvPr id="2534" name="Google Shape;2534;p67"/>
          <p:cNvSpPr txBox="1"/>
          <p:nvPr/>
        </p:nvSpPr>
        <p:spPr>
          <a:xfrm>
            <a:off x="6701000" y="4203425"/>
            <a:ext cx="221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inappropriate model</a:t>
            </a:r>
            <a:endParaRPr/>
          </a:p>
        </p:txBody>
      </p:sp>
      <p:grpSp>
        <p:nvGrpSpPr>
          <p:cNvPr id="2535" name="Google Shape;2535;p67"/>
          <p:cNvGrpSpPr/>
          <p:nvPr/>
        </p:nvGrpSpPr>
        <p:grpSpPr>
          <a:xfrm>
            <a:off x="6654700" y="2018350"/>
            <a:ext cx="2030326" cy="2084299"/>
            <a:chOff x="6654700" y="2018350"/>
            <a:chExt cx="2030326" cy="2084299"/>
          </a:xfrm>
        </p:grpSpPr>
        <p:pic>
          <p:nvPicPr>
            <p:cNvPr id="2536" name="Google Shape;2536;p6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54700" y="2018350"/>
              <a:ext cx="2030326" cy="2084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7" name="Google Shape;2537;p67"/>
            <p:cNvSpPr/>
            <p:nvPr/>
          </p:nvSpPr>
          <p:spPr>
            <a:xfrm>
              <a:off x="6935600" y="3654400"/>
              <a:ext cx="266700" cy="1290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2" name="Google Shape;2542;p68"/>
          <p:cNvGrpSpPr/>
          <p:nvPr/>
        </p:nvGrpSpPr>
        <p:grpSpPr>
          <a:xfrm>
            <a:off x="1683551" y="1269837"/>
            <a:ext cx="1618225" cy="2620203"/>
            <a:chOff x="1583150" y="2018345"/>
            <a:chExt cx="1502251" cy="2432420"/>
          </a:xfrm>
        </p:grpSpPr>
        <p:sp>
          <p:nvSpPr>
            <p:cNvPr id="2543" name="Google Shape;2543;p68"/>
            <p:cNvSpPr txBox="1"/>
            <p:nvPr/>
          </p:nvSpPr>
          <p:spPr>
            <a:xfrm>
              <a:off x="2086453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(b) </a:t>
              </a:r>
              <a:endParaRPr sz="1200"/>
            </a:p>
          </p:txBody>
        </p:sp>
        <p:pic>
          <p:nvPicPr>
            <p:cNvPr id="2544" name="Google Shape;2544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83150" y="2018345"/>
              <a:ext cx="1502251" cy="2167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5" name="Google Shape;2545;p68"/>
          <p:cNvGrpSpPr/>
          <p:nvPr/>
        </p:nvGrpSpPr>
        <p:grpSpPr>
          <a:xfrm>
            <a:off x="306027" y="1253469"/>
            <a:ext cx="1377523" cy="2636571"/>
            <a:chOff x="304350" y="2003150"/>
            <a:chExt cx="1278800" cy="2447615"/>
          </a:xfrm>
        </p:grpSpPr>
        <p:sp>
          <p:nvSpPr>
            <p:cNvPr id="2546" name="Google Shape;2546;p68"/>
            <p:cNvSpPr txBox="1"/>
            <p:nvPr/>
          </p:nvSpPr>
          <p:spPr>
            <a:xfrm>
              <a:off x="646250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(a) </a:t>
              </a:r>
              <a:endParaRPr sz="1200"/>
            </a:p>
          </p:txBody>
        </p:sp>
        <p:pic>
          <p:nvPicPr>
            <p:cNvPr id="2547" name="Google Shape;2547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350" y="2003150"/>
              <a:ext cx="1278800" cy="2200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8" name="Google Shape;2548;p68"/>
          <p:cNvGrpSpPr/>
          <p:nvPr/>
        </p:nvGrpSpPr>
        <p:grpSpPr>
          <a:xfrm>
            <a:off x="4800213" y="1272773"/>
            <a:ext cx="1378115" cy="2617267"/>
            <a:chOff x="4476449" y="2021070"/>
            <a:chExt cx="1279349" cy="2429694"/>
          </a:xfrm>
        </p:grpSpPr>
        <p:pic>
          <p:nvPicPr>
            <p:cNvPr id="2549" name="Google Shape;2549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6449" y="2021070"/>
              <a:ext cx="1279349" cy="2181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0" name="Google Shape;2550;p68"/>
            <p:cNvSpPr txBox="1"/>
            <p:nvPr/>
          </p:nvSpPr>
          <p:spPr>
            <a:xfrm>
              <a:off x="4936242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(d) </a:t>
              </a:r>
              <a:endParaRPr sz="1200"/>
            </a:p>
          </p:txBody>
        </p:sp>
      </p:grpSp>
      <p:grpSp>
        <p:nvGrpSpPr>
          <p:cNvPr id="2551" name="Google Shape;2551;p68"/>
          <p:cNvGrpSpPr/>
          <p:nvPr/>
        </p:nvGrpSpPr>
        <p:grpSpPr>
          <a:xfrm>
            <a:off x="6237040" y="1272778"/>
            <a:ext cx="1378116" cy="2617262"/>
            <a:chOff x="5810303" y="2021075"/>
            <a:chExt cx="1279350" cy="2429690"/>
          </a:xfrm>
        </p:grpSpPr>
        <p:pic>
          <p:nvPicPr>
            <p:cNvPr id="2552" name="Google Shape;2552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10303" y="2021075"/>
              <a:ext cx="1279350" cy="2174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3" name="Google Shape;2553;p68"/>
            <p:cNvSpPr txBox="1"/>
            <p:nvPr/>
          </p:nvSpPr>
          <p:spPr>
            <a:xfrm>
              <a:off x="6300470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(e) </a:t>
              </a:r>
              <a:endParaRPr sz="1200"/>
            </a:p>
          </p:txBody>
        </p:sp>
      </p:grpSp>
      <p:grpSp>
        <p:nvGrpSpPr>
          <p:cNvPr id="2554" name="Google Shape;2554;p68"/>
          <p:cNvGrpSpPr/>
          <p:nvPr/>
        </p:nvGrpSpPr>
        <p:grpSpPr>
          <a:xfrm>
            <a:off x="7689617" y="1272778"/>
            <a:ext cx="1148349" cy="2617262"/>
            <a:chOff x="7158778" y="2021075"/>
            <a:chExt cx="1066050" cy="2429690"/>
          </a:xfrm>
        </p:grpSpPr>
        <p:pic>
          <p:nvPicPr>
            <p:cNvPr id="2555" name="Google Shape;2555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58778" y="2021075"/>
              <a:ext cx="1066050" cy="2155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6" name="Google Shape;2556;p68"/>
            <p:cNvSpPr txBox="1"/>
            <p:nvPr/>
          </p:nvSpPr>
          <p:spPr>
            <a:xfrm>
              <a:off x="7520345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(f) </a:t>
              </a:r>
              <a:endParaRPr sz="1200"/>
            </a:p>
          </p:txBody>
        </p:sp>
      </p:grpSp>
      <p:grpSp>
        <p:nvGrpSpPr>
          <p:cNvPr id="2557" name="Google Shape;2557;p68"/>
          <p:cNvGrpSpPr/>
          <p:nvPr/>
        </p:nvGrpSpPr>
        <p:grpSpPr>
          <a:xfrm>
            <a:off x="3347421" y="1272778"/>
            <a:ext cx="1378116" cy="2617262"/>
            <a:chOff x="3127775" y="2021075"/>
            <a:chExt cx="1279350" cy="2429690"/>
          </a:xfrm>
        </p:grpSpPr>
        <p:sp>
          <p:nvSpPr>
            <p:cNvPr id="2558" name="Google Shape;2558;p68"/>
            <p:cNvSpPr txBox="1"/>
            <p:nvPr/>
          </p:nvSpPr>
          <p:spPr>
            <a:xfrm>
              <a:off x="3534253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(c) </a:t>
              </a:r>
              <a:endParaRPr sz="1200"/>
            </a:p>
          </p:txBody>
        </p:sp>
        <p:pic>
          <p:nvPicPr>
            <p:cNvPr id="2559" name="Google Shape;2559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27775" y="2021075"/>
              <a:ext cx="1279350" cy="2178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0" name="Google Shape;2560;p6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examples. Often there is no good ‘true’ label.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6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3.4% of labels in popular ML test sets are erroneous</a:t>
            </a:r>
            <a:endParaRPr/>
          </a:p>
        </p:txBody>
      </p:sp>
      <p:sp>
        <p:nvSpPr>
          <p:cNvPr id="2566" name="Google Shape;2566;p6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7" name="Google Shape;2567;p69"/>
          <p:cNvPicPr preferRelativeResize="0"/>
          <p:nvPr/>
        </p:nvPicPr>
        <p:blipFill rotWithShape="1">
          <a:blip r:embed="rId3">
            <a:alphaModFix/>
          </a:blip>
          <a:srcRect b="9066" l="34730" r="0" t="0"/>
          <a:stretch/>
        </p:blipFill>
        <p:spPr>
          <a:xfrm>
            <a:off x="1727950" y="1232600"/>
            <a:ext cx="5968251" cy="25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69"/>
          <p:cNvPicPr preferRelativeResize="0"/>
          <p:nvPr/>
        </p:nvPicPr>
        <p:blipFill rotWithShape="1">
          <a:blip r:embed="rId3">
            <a:alphaModFix/>
          </a:blip>
          <a:srcRect b="10682" l="0" r="87453" t="0"/>
          <a:stretch/>
        </p:blipFill>
        <p:spPr>
          <a:xfrm>
            <a:off x="1676400" y="1232600"/>
            <a:ext cx="1147223" cy="25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69"/>
          <p:cNvSpPr/>
          <p:nvPr/>
        </p:nvSpPr>
        <p:spPr>
          <a:xfrm>
            <a:off x="6941950" y="1444975"/>
            <a:ext cx="690900" cy="23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69"/>
          <p:cNvSpPr txBox="1"/>
          <p:nvPr/>
        </p:nvSpPr>
        <p:spPr>
          <a:xfrm>
            <a:off x="833900" y="3455800"/>
            <a:ext cx="11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Audio  → 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571" name="Google Shape;2571;p69"/>
          <p:cNvSpPr txBox="1"/>
          <p:nvPr/>
        </p:nvSpPr>
        <p:spPr>
          <a:xfrm>
            <a:off x="833875" y="3066400"/>
            <a:ext cx="11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Text     → 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572" name="Google Shape;2572;p69"/>
          <p:cNvSpPr txBox="1"/>
          <p:nvPr/>
        </p:nvSpPr>
        <p:spPr>
          <a:xfrm>
            <a:off x="833950" y="2137825"/>
            <a:ext cx="11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Images → </a:t>
            </a:r>
            <a:endParaRPr sz="1300">
              <a:solidFill>
                <a:srgbClr val="FF0000"/>
              </a:solidFill>
            </a:endParaRPr>
          </a:p>
        </p:txBody>
      </p:sp>
      <p:cxnSp>
        <p:nvCxnSpPr>
          <p:cNvPr id="2573" name="Google Shape;2573;p69"/>
          <p:cNvCxnSpPr>
            <a:endCxn id="2572" idx="0"/>
          </p:cNvCxnSpPr>
          <p:nvPr/>
        </p:nvCxnSpPr>
        <p:spPr>
          <a:xfrm flipH="1">
            <a:off x="1429600" y="1868425"/>
            <a:ext cx="353100" cy="269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4" name="Google Shape;2574;p69"/>
          <p:cNvCxnSpPr>
            <a:endCxn id="2572" idx="2"/>
          </p:cNvCxnSpPr>
          <p:nvPr/>
        </p:nvCxnSpPr>
        <p:spPr>
          <a:xfrm rot="10800000">
            <a:off x="1429600" y="2522725"/>
            <a:ext cx="360300" cy="346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5" name="Google Shape;2575;p69"/>
          <p:cNvCxnSpPr>
            <a:endCxn id="2571" idx="0"/>
          </p:cNvCxnSpPr>
          <p:nvPr/>
        </p:nvCxnSpPr>
        <p:spPr>
          <a:xfrm flipH="1">
            <a:off x="1429525" y="3025300"/>
            <a:ext cx="360300" cy="41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6" name="Google Shape;2576;p69"/>
          <p:cNvCxnSpPr>
            <a:stCxn id="2571" idx="2"/>
          </p:cNvCxnSpPr>
          <p:nvPr/>
        </p:nvCxnSpPr>
        <p:spPr>
          <a:xfrm flipH="1" rot="-5400000">
            <a:off x="1581925" y="3298900"/>
            <a:ext cx="48300" cy="353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7" name="Google Shape;2577;p69"/>
          <p:cNvSpPr/>
          <p:nvPr/>
        </p:nvSpPr>
        <p:spPr>
          <a:xfrm>
            <a:off x="2862550" y="1490575"/>
            <a:ext cx="989400" cy="23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8" name="Google Shape;2578;p69"/>
          <p:cNvGrpSpPr/>
          <p:nvPr/>
        </p:nvGrpSpPr>
        <p:grpSpPr>
          <a:xfrm>
            <a:off x="1897950" y="3994975"/>
            <a:ext cx="4741200" cy="776100"/>
            <a:chOff x="1897950" y="3994975"/>
            <a:chExt cx="4741200" cy="776100"/>
          </a:xfrm>
        </p:grpSpPr>
        <p:sp>
          <p:nvSpPr>
            <p:cNvPr id="2579" name="Google Shape;2579;p69"/>
            <p:cNvSpPr/>
            <p:nvPr/>
          </p:nvSpPr>
          <p:spPr>
            <a:xfrm>
              <a:off x="1897950" y="3994975"/>
              <a:ext cx="4741200" cy="77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50" rotWithShape="0" algn="bl" dir="5400000" dist="38100">
                <a:srgbClr val="000000">
                  <a:alpha val="9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  <p:sp>
          <p:nvSpPr>
            <p:cNvPr id="2580" name="Google Shape;2580;p69"/>
            <p:cNvSpPr txBox="1"/>
            <p:nvPr/>
          </p:nvSpPr>
          <p:spPr>
            <a:xfrm>
              <a:off x="1940300" y="4044475"/>
              <a:ext cx="4572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There are pervasive label errors in test sets, but what are the implications for ML?</a:t>
              </a:r>
              <a:endParaRPr sz="1200">
                <a:solidFill>
                  <a:srgbClr val="073763"/>
                </a:solidFill>
              </a:endParaRPr>
            </a:p>
          </p:txBody>
        </p:sp>
      </p:grpSp>
      <p:sp>
        <p:nvSpPr>
          <p:cNvPr id="2581" name="Google Shape;2581;p69"/>
          <p:cNvSpPr txBox="1"/>
          <p:nvPr/>
        </p:nvSpPr>
        <p:spPr>
          <a:xfrm>
            <a:off x="925600" y="871075"/>
            <a:ext cx="84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https://labelerrors.com/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7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7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8" name="Google Shape;2588;p70"/>
          <p:cNvSpPr txBox="1"/>
          <p:nvPr/>
        </p:nvSpPr>
        <p:spPr>
          <a:xfrm>
            <a:off x="585600" y="1369350"/>
            <a:ext cx="79728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Are practitioners unknowingly benchmarking ML using erroneous test sets?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To answer this, let’s consider how ML traditionally creates test sets...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and why it can lead to problems for real-world deployed AI models.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7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594" name="Google Shape;2594;p7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5" name="Google Shape;2595;p71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71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71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71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71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71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71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71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71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71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71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71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7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lecture, you will learn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about label issues (kinds, why they matter,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noise processes and types of label noise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find label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mathematical intuition for why the methods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rank data by likelihood of having a label issue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estimate the total number of label issues in a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train a model on data with noisy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label errors in test sets and the impact on ML benchmarks</a:t>
            </a:r>
            <a:endParaRPr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08900" y="3689625"/>
            <a:ext cx="8378100" cy="11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O</a:t>
            </a:r>
            <a:r>
              <a:rPr b="1" lang="en" sz="2400">
                <a:solidFill>
                  <a:srgbClr val="434343"/>
                </a:solidFill>
              </a:rPr>
              <a:t>verall goal of this lecture: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improve ML models trained on data with label issues</a:t>
            </a:r>
            <a:endParaRPr b="1" sz="2000"/>
          </a:p>
        </p:txBody>
      </p:sp>
      <p:sp>
        <p:nvSpPr>
          <p:cNvPr id="116" name="Google Shape;116;p18"/>
          <p:cNvSpPr txBox="1"/>
          <p:nvPr/>
        </p:nvSpPr>
        <p:spPr>
          <a:xfrm>
            <a:off x="5519175" y="1228125"/>
            <a:ext cx="377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lecture covers these two papers: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Confident learning (JAIR 2021)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Pervasive label errors (NeurIPS 2021)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7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613" name="Google Shape;2613;p7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614" name="Google Shape;2614;p7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5" name="Google Shape;2615;p72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72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72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72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72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72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72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72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72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72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72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72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72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72"/>
          <p:cNvSpPr/>
          <p:nvPr/>
        </p:nvSpPr>
        <p:spPr>
          <a:xfrm>
            <a:off x="6153800" y="356067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72"/>
          <p:cNvSpPr/>
          <p:nvPr/>
        </p:nvSpPr>
        <p:spPr>
          <a:xfrm>
            <a:off x="5599625" y="34309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72"/>
          <p:cNvSpPr/>
          <p:nvPr/>
        </p:nvSpPr>
        <p:spPr>
          <a:xfrm>
            <a:off x="6541400" y="30373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72"/>
          <p:cNvSpPr/>
          <p:nvPr/>
        </p:nvSpPr>
        <p:spPr>
          <a:xfrm>
            <a:off x="5766200" y="26437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72"/>
          <p:cNvSpPr/>
          <p:nvPr/>
        </p:nvSpPr>
        <p:spPr>
          <a:xfrm>
            <a:off x="61922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72"/>
          <p:cNvSpPr/>
          <p:nvPr/>
        </p:nvSpPr>
        <p:spPr>
          <a:xfrm>
            <a:off x="6747300" y="25511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72"/>
          <p:cNvSpPr/>
          <p:nvPr/>
        </p:nvSpPr>
        <p:spPr>
          <a:xfrm>
            <a:off x="7134900" y="293867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72"/>
          <p:cNvSpPr/>
          <p:nvPr/>
        </p:nvSpPr>
        <p:spPr>
          <a:xfrm>
            <a:off x="4915275" y="1724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72"/>
          <p:cNvSpPr/>
          <p:nvPr/>
        </p:nvSpPr>
        <p:spPr>
          <a:xfrm>
            <a:off x="5341325" y="16774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72"/>
          <p:cNvSpPr/>
          <p:nvPr/>
        </p:nvSpPr>
        <p:spPr>
          <a:xfrm>
            <a:off x="58963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72"/>
          <p:cNvSpPr/>
          <p:nvPr/>
        </p:nvSpPr>
        <p:spPr>
          <a:xfrm>
            <a:off x="6283975" y="201985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72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7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645" name="Google Shape;2645;p7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646" name="Google Shape;2646;p7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7" name="Google Shape;2647;p73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73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73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73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73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73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73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73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73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73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73"/>
          <p:cNvSpPr/>
          <p:nvPr/>
        </p:nvSpPr>
        <p:spPr>
          <a:xfrm>
            <a:off x="61922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73"/>
          <p:cNvSpPr/>
          <p:nvPr/>
        </p:nvSpPr>
        <p:spPr>
          <a:xfrm>
            <a:off x="58963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73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7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665" name="Google Shape;2665;p7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666" name="Google Shape;2666;p7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67" name="Google Shape;2667;p74"/>
          <p:cNvGrpSpPr/>
          <p:nvPr/>
        </p:nvGrpSpPr>
        <p:grpSpPr>
          <a:xfrm>
            <a:off x="1326950" y="1632025"/>
            <a:ext cx="5252900" cy="2276875"/>
            <a:chOff x="1326950" y="1632025"/>
            <a:chExt cx="5252900" cy="2276875"/>
          </a:xfrm>
        </p:grpSpPr>
        <p:sp>
          <p:nvSpPr>
            <p:cNvPr id="2668" name="Google Shape;2668;p74"/>
            <p:cNvSpPr/>
            <p:nvPr/>
          </p:nvSpPr>
          <p:spPr>
            <a:xfrm>
              <a:off x="2565475" y="351530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4"/>
            <p:cNvSpPr/>
            <p:nvPr/>
          </p:nvSpPr>
          <p:spPr>
            <a:xfrm>
              <a:off x="2011300" y="33855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4"/>
            <p:cNvSpPr/>
            <p:nvPr/>
          </p:nvSpPr>
          <p:spPr>
            <a:xfrm>
              <a:off x="2953075" y="29919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4"/>
            <p:cNvSpPr/>
            <p:nvPr/>
          </p:nvSpPr>
          <p:spPr>
            <a:xfrm>
              <a:off x="2177875" y="259835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4"/>
            <p:cNvSpPr/>
            <p:nvPr/>
          </p:nvSpPr>
          <p:spPr>
            <a:xfrm>
              <a:off x="3158975" y="25057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4"/>
            <p:cNvSpPr/>
            <p:nvPr/>
          </p:nvSpPr>
          <p:spPr>
            <a:xfrm>
              <a:off x="3546575" y="289330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4"/>
            <p:cNvSpPr/>
            <p:nvPr/>
          </p:nvSpPr>
          <p:spPr>
            <a:xfrm>
              <a:off x="1326950" y="16795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4"/>
            <p:cNvSpPr/>
            <p:nvPr/>
          </p:nvSpPr>
          <p:spPr>
            <a:xfrm>
              <a:off x="1753000" y="16320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4"/>
            <p:cNvSpPr/>
            <p:nvPr/>
          </p:nvSpPr>
          <p:spPr>
            <a:xfrm>
              <a:off x="2695650" y="19744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4"/>
            <p:cNvSpPr/>
            <p:nvPr/>
          </p:nvSpPr>
          <p:spPr>
            <a:xfrm>
              <a:off x="5089700" y="3332275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4"/>
            <p:cNvSpPr/>
            <p:nvPr/>
          </p:nvSpPr>
          <p:spPr>
            <a:xfrm>
              <a:off x="6192250" y="25962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4"/>
            <p:cNvSpPr/>
            <p:nvPr/>
          </p:nvSpPr>
          <p:spPr>
            <a:xfrm>
              <a:off x="5896375" y="16322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0" name="Google Shape;2680;p74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681" name="Google Shape;2681;p74"/>
          <p:cNvSpPr/>
          <p:nvPr/>
        </p:nvSpPr>
        <p:spPr>
          <a:xfrm>
            <a:off x="8965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2" name="Google Shape;2682;p74"/>
          <p:cNvSpPr txBox="1"/>
          <p:nvPr/>
        </p:nvSpPr>
        <p:spPr>
          <a:xfrm>
            <a:off x="11493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683" name="Google Shape;2683;p74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684" name="Google Shape;2684;p74"/>
          <p:cNvSpPr txBox="1"/>
          <p:nvPr/>
        </p:nvSpPr>
        <p:spPr>
          <a:xfrm>
            <a:off x="25500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685" name="Google Shape;2685;p74"/>
          <p:cNvSpPr/>
          <p:nvPr/>
        </p:nvSpPr>
        <p:spPr>
          <a:xfrm>
            <a:off x="8965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7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691" name="Google Shape;2691;p7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692" name="Google Shape;2692;p7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93" name="Google Shape;2693;p75"/>
          <p:cNvGrpSpPr/>
          <p:nvPr/>
        </p:nvGrpSpPr>
        <p:grpSpPr>
          <a:xfrm>
            <a:off x="1326950" y="1632025"/>
            <a:ext cx="5252900" cy="2276875"/>
            <a:chOff x="1326950" y="1632025"/>
            <a:chExt cx="5252900" cy="2276875"/>
          </a:xfrm>
        </p:grpSpPr>
        <p:sp>
          <p:nvSpPr>
            <p:cNvPr id="2694" name="Google Shape;2694;p75"/>
            <p:cNvSpPr/>
            <p:nvPr/>
          </p:nvSpPr>
          <p:spPr>
            <a:xfrm>
              <a:off x="2565475" y="351530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5"/>
            <p:cNvSpPr/>
            <p:nvPr/>
          </p:nvSpPr>
          <p:spPr>
            <a:xfrm>
              <a:off x="2011300" y="33855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5"/>
            <p:cNvSpPr/>
            <p:nvPr/>
          </p:nvSpPr>
          <p:spPr>
            <a:xfrm>
              <a:off x="2953075" y="29919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5"/>
            <p:cNvSpPr/>
            <p:nvPr/>
          </p:nvSpPr>
          <p:spPr>
            <a:xfrm>
              <a:off x="2177875" y="259835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5"/>
            <p:cNvSpPr/>
            <p:nvPr/>
          </p:nvSpPr>
          <p:spPr>
            <a:xfrm>
              <a:off x="3158975" y="25057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5"/>
            <p:cNvSpPr/>
            <p:nvPr/>
          </p:nvSpPr>
          <p:spPr>
            <a:xfrm>
              <a:off x="3546575" y="289330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5"/>
            <p:cNvSpPr/>
            <p:nvPr/>
          </p:nvSpPr>
          <p:spPr>
            <a:xfrm>
              <a:off x="1326950" y="16795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5"/>
            <p:cNvSpPr/>
            <p:nvPr/>
          </p:nvSpPr>
          <p:spPr>
            <a:xfrm>
              <a:off x="1753000" y="16320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5"/>
            <p:cNvSpPr/>
            <p:nvPr/>
          </p:nvSpPr>
          <p:spPr>
            <a:xfrm>
              <a:off x="2695650" y="19744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5"/>
            <p:cNvSpPr/>
            <p:nvPr/>
          </p:nvSpPr>
          <p:spPr>
            <a:xfrm>
              <a:off x="6192250" y="25962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5"/>
            <p:cNvSpPr/>
            <p:nvPr/>
          </p:nvSpPr>
          <p:spPr>
            <a:xfrm>
              <a:off x="5896375" y="16322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5" name="Google Shape;2705;p75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706" name="Google Shape;2706;p75"/>
          <p:cNvSpPr/>
          <p:nvPr/>
        </p:nvSpPr>
        <p:spPr>
          <a:xfrm>
            <a:off x="8965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7" name="Google Shape;2707;p75"/>
          <p:cNvSpPr/>
          <p:nvPr/>
        </p:nvSpPr>
        <p:spPr>
          <a:xfrm>
            <a:off x="8965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8" name="Google Shape;2708;p75"/>
          <p:cNvSpPr txBox="1"/>
          <p:nvPr/>
        </p:nvSpPr>
        <p:spPr>
          <a:xfrm>
            <a:off x="11493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709" name="Google Shape;2709;p75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710" name="Google Shape;2710;p75"/>
          <p:cNvSpPr txBox="1"/>
          <p:nvPr/>
        </p:nvSpPr>
        <p:spPr>
          <a:xfrm>
            <a:off x="25500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711" name="Google Shape;2711;p75"/>
          <p:cNvSpPr txBox="1"/>
          <p:nvPr/>
        </p:nvSpPr>
        <p:spPr>
          <a:xfrm>
            <a:off x="51879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712" name="Google Shape;2712;p75"/>
          <p:cNvSpPr txBox="1"/>
          <p:nvPr/>
        </p:nvSpPr>
        <p:spPr>
          <a:xfrm>
            <a:off x="67782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713" name="Google Shape;2713;p75"/>
          <p:cNvSpPr txBox="1"/>
          <p:nvPr/>
        </p:nvSpPr>
        <p:spPr>
          <a:xfrm>
            <a:off x="65886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714" name="Google Shape;2714;p75"/>
          <p:cNvSpPr/>
          <p:nvPr/>
        </p:nvSpPr>
        <p:spPr>
          <a:xfrm>
            <a:off x="48589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5" name="Google Shape;2715;p75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75"/>
          <p:cNvSpPr/>
          <p:nvPr/>
        </p:nvSpPr>
        <p:spPr>
          <a:xfrm>
            <a:off x="49351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7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722" name="Google Shape;2722;p7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3" name="Google Shape;2723;p76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76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76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76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76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76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76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76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76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76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76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76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7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7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741" name="Google Shape;2741;p7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2" name="Google Shape;2742;p7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  <p:sp>
        <p:nvSpPr>
          <p:cNvPr id="2743" name="Google Shape;2743;p77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77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77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77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77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77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77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77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77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77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77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77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7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760" name="Google Shape;2760;p7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1" name="Google Shape;2761;p7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762" name="Google Shape;2762;p78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78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78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78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78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78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78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78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78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78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78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78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78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775" name="Google Shape;2775;p78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78"/>
          <p:cNvSpPr/>
          <p:nvPr/>
        </p:nvSpPr>
        <p:spPr>
          <a:xfrm>
            <a:off x="6229200" y="356310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78"/>
          <p:cNvSpPr/>
          <p:nvPr/>
        </p:nvSpPr>
        <p:spPr>
          <a:xfrm>
            <a:off x="5675025" y="34333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78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78"/>
          <p:cNvSpPr/>
          <p:nvPr/>
        </p:nvSpPr>
        <p:spPr>
          <a:xfrm>
            <a:off x="5841600" y="26461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78"/>
          <p:cNvSpPr/>
          <p:nvPr/>
        </p:nvSpPr>
        <p:spPr>
          <a:xfrm>
            <a:off x="6267650" y="259865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78"/>
          <p:cNvSpPr/>
          <p:nvPr/>
        </p:nvSpPr>
        <p:spPr>
          <a:xfrm>
            <a:off x="6822700" y="2553525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78"/>
          <p:cNvSpPr/>
          <p:nvPr/>
        </p:nvSpPr>
        <p:spPr>
          <a:xfrm>
            <a:off x="7210300" y="294110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78"/>
          <p:cNvSpPr/>
          <p:nvPr/>
        </p:nvSpPr>
        <p:spPr>
          <a:xfrm>
            <a:off x="4990675" y="172732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78"/>
          <p:cNvSpPr/>
          <p:nvPr/>
        </p:nvSpPr>
        <p:spPr>
          <a:xfrm>
            <a:off x="5416725" y="167982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78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78"/>
          <p:cNvSpPr/>
          <p:nvPr/>
        </p:nvSpPr>
        <p:spPr>
          <a:xfrm>
            <a:off x="6359375" y="202227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7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792" name="Google Shape;2792;p7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3" name="Google Shape;2793;p7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794" name="Google Shape;2794;p79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79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79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79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79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79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79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79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79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79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04" name="Google Shape;2804;p79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79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79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8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12" name="Google Shape;2812;p8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3" name="Google Shape;2813;p8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814" name="Google Shape;2814;p80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80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80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80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80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80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80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80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80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80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24" name="Google Shape;2824;p80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80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80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7" name="Google Shape;2827;p80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828" name="Google Shape;2828;p80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29" name="Google Shape;2829;p80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8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35" name="Google Shape;2835;p8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6" name="Google Shape;2836;p8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837" name="Google Shape;2837;p81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81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81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81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81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81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81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81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81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81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47" name="Google Shape;2847;p81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81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81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0" name="Google Shape;2850;p81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851" name="Google Shape;2851;p81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52" name="Google Shape;2852;p81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853" name="Google Shape;2853;p81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854" name="Google Shape;2854;p81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855" name="Google Shape;2855;p81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label errors by sorting data by loss?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Sure you can sort examples by loss, but what’s the cut-off? How are you supposed to know how many label errors there are in the dataset without checking the errors by hand? How do you automate this for large datasets?</a:t>
            </a:r>
            <a:endParaRPr/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8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61" name="Google Shape;2861;p8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2" name="Google Shape;2862;p8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863" name="Google Shape;2863;p82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82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82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82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82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82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82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82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82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82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73" name="Google Shape;2873;p82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82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82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6" name="Google Shape;2876;p82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877" name="Google Shape;2877;p82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78" name="Google Shape;2878;p82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879" name="Google Shape;2879;p82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880" name="Google Shape;2880;p82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881" name="Google Shape;2881;p82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grpSp>
        <p:nvGrpSpPr>
          <p:cNvPr id="2882" name="Google Shape;2882;p82"/>
          <p:cNvGrpSpPr/>
          <p:nvPr/>
        </p:nvGrpSpPr>
        <p:grpSpPr>
          <a:xfrm>
            <a:off x="4273000" y="1846200"/>
            <a:ext cx="3388475" cy="2909901"/>
            <a:chOff x="615400" y="1846200"/>
            <a:chExt cx="3388475" cy="2909901"/>
          </a:xfrm>
        </p:grpSpPr>
        <p:sp>
          <p:nvSpPr>
            <p:cNvPr id="2883" name="Google Shape;2883;p82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84" name="Google Shape;2884;p82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885" name="Google Shape;2885;p82"/>
          <p:cNvSpPr txBox="1"/>
          <p:nvPr/>
        </p:nvSpPr>
        <p:spPr>
          <a:xfrm>
            <a:off x="4677963" y="28058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886" name="Google Shape;2886;p82"/>
          <p:cNvSpPr txBox="1"/>
          <p:nvPr/>
        </p:nvSpPr>
        <p:spPr>
          <a:xfrm>
            <a:off x="6655250" y="352597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887" name="Google Shape;2887;p82"/>
          <p:cNvSpPr txBox="1"/>
          <p:nvPr/>
        </p:nvSpPr>
        <p:spPr>
          <a:xfrm>
            <a:off x="4809750" y="1924313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888" name="Google Shape;2888;p82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82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82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82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82"/>
          <p:cNvSpPr txBox="1"/>
          <p:nvPr/>
        </p:nvSpPr>
        <p:spPr>
          <a:xfrm>
            <a:off x="7065675" y="2333075"/>
            <a:ext cx="1276500" cy="7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100% accuracy!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8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98" name="Google Shape;2898;p83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83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83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83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83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83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83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83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83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7" name="Google Shape;2907;p83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908" name="Google Shape;2908;p83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09" name="Google Shape;2909;p83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10" name="Google Shape;2910;p83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11" name="Google Shape;2911;p83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12" name="Google Shape;2912;p83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13" name="Google Shape;2913;p83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2914" name="Google Shape;2914;p8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5" name="Google Shape;2915;p83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83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83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8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923" name="Google Shape;2923;p84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84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84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84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84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84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84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84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84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2" name="Google Shape;2932;p84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933" name="Google Shape;2933;p84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34" name="Google Shape;2934;p84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35" name="Google Shape;2935;p84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36" name="Google Shape;2936;p84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37" name="Google Shape;2937;p84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38" name="Google Shape;2938;p84"/>
          <p:cNvSpPr/>
          <p:nvPr/>
        </p:nvSpPr>
        <p:spPr>
          <a:xfrm>
            <a:off x="55469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84"/>
          <p:cNvSpPr/>
          <p:nvPr/>
        </p:nvSpPr>
        <p:spPr>
          <a:xfrm>
            <a:off x="6611000" y="35606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84"/>
          <p:cNvSpPr/>
          <p:nvPr/>
        </p:nvSpPr>
        <p:spPr>
          <a:xfrm>
            <a:off x="6056825" y="34309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84"/>
          <p:cNvSpPr/>
          <p:nvPr/>
        </p:nvSpPr>
        <p:spPr>
          <a:xfrm>
            <a:off x="6998600" y="30373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84"/>
          <p:cNvSpPr/>
          <p:nvPr/>
        </p:nvSpPr>
        <p:spPr>
          <a:xfrm>
            <a:off x="6223400" y="2643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84"/>
          <p:cNvSpPr/>
          <p:nvPr/>
        </p:nvSpPr>
        <p:spPr>
          <a:xfrm>
            <a:off x="66494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84"/>
          <p:cNvSpPr/>
          <p:nvPr/>
        </p:nvSpPr>
        <p:spPr>
          <a:xfrm>
            <a:off x="7204500" y="25511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84"/>
          <p:cNvSpPr/>
          <p:nvPr/>
        </p:nvSpPr>
        <p:spPr>
          <a:xfrm>
            <a:off x="7592100" y="293867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84"/>
          <p:cNvSpPr/>
          <p:nvPr/>
        </p:nvSpPr>
        <p:spPr>
          <a:xfrm>
            <a:off x="5372475" y="1724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84"/>
          <p:cNvSpPr/>
          <p:nvPr/>
        </p:nvSpPr>
        <p:spPr>
          <a:xfrm>
            <a:off x="5798525" y="16774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84"/>
          <p:cNvSpPr/>
          <p:nvPr/>
        </p:nvSpPr>
        <p:spPr>
          <a:xfrm>
            <a:off x="63535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84"/>
          <p:cNvSpPr/>
          <p:nvPr/>
        </p:nvSpPr>
        <p:spPr>
          <a:xfrm>
            <a:off x="6741175" y="201985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84"/>
          <p:cNvSpPr txBox="1"/>
          <p:nvPr>
            <p:ph idx="1" type="body"/>
          </p:nvPr>
        </p:nvSpPr>
        <p:spPr>
          <a:xfrm>
            <a:off x="5261075" y="857900"/>
            <a:ext cx="38829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Real-world distribution</a:t>
            </a:r>
            <a:br>
              <a:rPr lang="en"/>
            </a:br>
            <a:r>
              <a:rPr lang="en"/>
              <a:t>(the test set you actually care about)</a:t>
            </a:r>
            <a:endParaRPr/>
          </a:p>
        </p:txBody>
      </p:sp>
      <p:grpSp>
        <p:nvGrpSpPr>
          <p:cNvPr id="2951" name="Google Shape;2951;p84"/>
          <p:cNvGrpSpPr/>
          <p:nvPr/>
        </p:nvGrpSpPr>
        <p:grpSpPr>
          <a:xfrm>
            <a:off x="4654000" y="1846200"/>
            <a:ext cx="3388475" cy="2909901"/>
            <a:chOff x="615400" y="1846200"/>
            <a:chExt cx="3388475" cy="2909901"/>
          </a:xfrm>
        </p:grpSpPr>
        <p:sp>
          <p:nvSpPr>
            <p:cNvPr id="2952" name="Google Shape;2952;p84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53" name="Google Shape;2953;p84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54" name="Google Shape;2954;p84"/>
          <p:cNvSpPr txBox="1"/>
          <p:nvPr/>
        </p:nvSpPr>
        <p:spPr>
          <a:xfrm>
            <a:off x="4849575" y="293537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55" name="Google Shape;2955;p84"/>
          <p:cNvSpPr txBox="1"/>
          <p:nvPr/>
        </p:nvSpPr>
        <p:spPr>
          <a:xfrm>
            <a:off x="7624550" y="250242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56" name="Google Shape;2956;p84"/>
          <p:cNvSpPr txBox="1"/>
          <p:nvPr/>
        </p:nvSpPr>
        <p:spPr>
          <a:xfrm>
            <a:off x="5792825" y="2071251"/>
            <a:ext cx="915600" cy="364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57" name="Google Shape;2957;p8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8" name="Google Shape;2958;p84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2959" name="Google Shape;2959;p84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84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84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8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967" name="Google Shape;2967;p85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85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85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85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85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85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85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85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85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6" name="Google Shape;2976;p85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977" name="Google Shape;2977;p85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78" name="Google Shape;2978;p85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79" name="Google Shape;2979;p85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80" name="Google Shape;2980;p85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81" name="Google Shape;2981;p85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82" name="Google Shape;2982;p85"/>
          <p:cNvSpPr/>
          <p:nvPr/>
        </p:nvSpPr>
        <p:spPr>
          <a:xfrm>
            <a:off x="55469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85"/>
          <p:cNvSpPr/>
          <p:nvPr/>
        </p:nvSpPr>
        <p:spPr>
          <a:xfrm>
            <a:off x="6611000" y="35606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85"/>
          <p:cNvSpPr/>
          <p:nvPr/>
        </p:nvSpPr>
        <p:spPr>
          <a:xfrm>
            <a:off x="6056825" y="34309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85"/>
          <p:cNvSpPr/>
          <p:nvPr/>
        </p:nvSpPr>
        <p:spPr>
          <a:xfrm>
            <a:off x="6998600" y="30373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85"/>
          <p:cNvSpPr/>
          <p:nvPr/>
        </p:nvSpPr>
        <p:spPr>
          <a:xfrm>
            <a:off x="6223400" y="2643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85"/>
          <p:cNvSpPr/>
          <p:nvPr/>
        </p:nvSpPr>
        <p:spPr>
          <a:xfrm>
            <a:off x="66494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85"/>
          <p:cNvSpPr/>
          <p:nvPr/>
        </p:nvSpPr>
        <p:spPr>
          <a:xfrm>
            <a:off x="7204500" y="25511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85"/>
          <p:cNvSpPr/>
          <p:nvPr/>
        </p:nvSpPr>
        <p:spPr>
          <a:xfrm>
            <a:off x="7592100" y="293867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85"/>
          <p:cNvSpPr/>
          <p:nvPr/>
        </p:nvSpPr>
        <p:spPr>
          <a:xfrm>
            <a:off x="5372475" y="1724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85"/>
          <p:cNvSpPr/>
          <p:nvPr/>
        </p:nvSpPr>
        <p:spPr>
          <a:xfrm>
            <a:off x="5798525" y="16774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85"/>
          <p:cNvSpPr/>
          <p:nvPr/>
        </p:nvSpPr>
        <p:spPr>
          <a:xfrm>
            <a:off x="63535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85"/>
          <p:cNvSpPr/>
          <p:nvPr/>
        </p:nvSpPr>
        <p:spPr>
          <a:xfrm>
            <a:off x="6741175" y="201985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4" name="Google Shape;2994;p85"/>
          <p:cNvGrpSpPr/>
          <p:nvPr/>
        </p:nvGrpSpPr>
        <p:grpSpPr>
          <a:xfrm>
            <a:off x="4654000" y="1846200"/>
            <a:ext cx="3388475" cy="2909901"/>
            <a:chOff x="615400" y="1846200"/>
            <a:chExt cx="3388475" cy="2909901"/>
          </a:xfrm>
        </p:grpSpPr>
        <p:sp>
          <p:nvSpPr>
            <p:cNvPr id="2995" name="Google Shape;2995;p85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96" name="Google Shape;2996;p85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97" name="Google Shape;2997;p85"/>
          <p:cNvSpPr txBox="1"/>
          <p:nvPr/>
        </p:nvSpPr>
        <p:spPr>
          <a:xfrm>
            <a:off x="4849575" y="293537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98" name="Google Shape;2998;p85"/>
          <p:cNvSpPr txBox="1"/>
          <p:nvPr/>
        </p:nvSpPr>
        <p:spPr>
          <a:xfrm>
            <a:off x="7624550" y="250242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99" name="Google Shape;2999;p85"/>
          <p:cNvSpPr txBox="1"/>
          <p:nvPr/>
        </p:nvSpPr>
        <p:spPr>
          <a:xfrm>
            <a:off x="5792825" y="2071251"/>
            <a:ext cx="915600" cy="364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3000" name="Google Shape;3000;p85"/>
          <p:cNvSpPr txBox="1"/>
          <p:nvPr>
            <p:ph idx="1" type="body"/>
          </p:nvPr>
        </p:nvSpPr>
        <p:spPr>
          <a:xfrm>
            <a:off x="5153775" y="934763"/>
            <a:ext cx="3024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Real-world accuracy ~ 67%</a:t>
            </a:r>
            <a:endParaRPr/>
          </a:p>
        </p:txBody>
      </p:sp>
      <p:sp>
        <p:nvSpPr>
          <p:cNvPr id="3001" name="Google Shape;3001;p8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02" name="Google Shape;3002;p85"/>
          <p:cNvGrpSpPr/>
          <p:nvPr/>
        </p:nvGrpSpPr>
        <p:grpSpPr>
          <a:xfrm>
            <a:off x="5502500" y="2502810"/>
            <a:ext cx="2521125" cy="1271375"/>
            <a:chOff x="5502500" y="2502810"/>
            <a:chExt cx="2521125" cy="1271375"/>
          </a:xfrm>
        </p:grpSpPr>
        <p:sp>
          <p:nvSpPr>
            <p:cNvPr id="3003" name="Google Shape;3003;p85"/>
            <p:cNvSpPr/>
            <p:nvPr/>
          </p:nvSpPr>
          <p:spPr>
            <a:xfrm>
              <a:off x="5502500" y="3283985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85"/>
            <p:cNvSpPr/>
            <p:nvPr/>
          </p:nvSpPr>
          <p:spPr>
            <a:xfrm>
              <a:off x="6610875" y="2548185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85"/>
            <p:cNvSpPr/>
            <p:nvPr/>
          </p:nvSpPr>
          <p:spPr>
            <a:xfrm>
              <a:off x="7160100" y="2502810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85"/>
            <p:cNvSpPr/>
            <p:nvPr/>
          </p:nvSpPr>
          <p:spPr>
            <a:xfrm>
              <a:off x="7547225" y="2889398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7" name="Google Shape;3007;p85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3008" name="Google Shape;3008;p85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85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85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85"/>
          <p:cNvSpPr/>
          <p:nvPr/>
        </p:nvSpPr>
        <p:spPr>
          <a:xfrm>
            <a:off x="2890801" y="1753902"/>
            <a:ext cx="2907600" cy="167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benchmark on a </a:t>
            </a:r>
            <a:r>
              <a:rPr lang="en" u="sng"/>
              <a:t>corrected test set</a:t>
            </a:r>
            <a:endParaRPr u="sng"/>
          </a:p>
        </p:txBody>
      </p:sp>
      <p:grpSp>
        <p:nvGrpSpPr>
          <p:cNvPr id="3012" name="Google Shape;3012;p85"/>
          <p:cNvGrpSpPr/>
          <p:nvPr/>
        </p:nvGrpSpPr>
        <p:grpSpPr>
          <a:xfrm>
            <a:off x="2150100" y="900075"/>
            <a:ext cx="6012475" cy="535925"/>
            <a:chOff x="2150100" y="900075"/>
            <a:chExt cx="6012475" cy="535925"/>
          </a:xfrm>
        </p:grpSpPr>
        <p:sp>
          <p:nvSpPr>
            <p:cNvPr id="3013" name="Google Shape;3013;p85"/>
            <p:cNvSpPr/>
            <p:nvPr/>
          </p:nvSpPr>
          <p:spPr>
            <a:xfrm>
              <a:off x="2150100" y="904100"/>
              <a:ext cx="2271600" cy="531900"/>
            </a:xfrm>
            <a:prstGeom prst="ellipse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85"/>
            <p:cNvSpPr/>
            <p:nvPr/>
          </p:nvSpPr>
          <p:spPr>
            <a:xfrm>
              <a:off x="4932175" y="900075"/>
              <a:ext cx="3230400" cy="531900"/>
            </a:xfrm>
            <a:prstGeom prst="ellipse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8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the test set</a:t>
            </a:r>
            <a:endParaRPr/>
          </a:p>
        </p:txBody>
      </p:sp>
      <p:sp>
        <p:nvSpPr>
          <p:cNvPr id="3020" name="Google Shape;3020;p8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1" name="Google Shape;302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850" y="853475"/>
            <a:ext cx="5502198" cy="406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Google Shape;3022;p8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3" name="Google Shape;302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74" y="1540975"/>
            <a:ext cx="3643752" cy="2946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4" name="Google Shape;3024;p86"/>
          <p:cNvGrpSpPr/>
          <p:nvPr/>
        </p:nvGrpSpPr>
        <p:grpSpPr>
          <a:xfrm>
            <a:off x="3274950" y="1572975"/>
            <a:ext cx="796200" cy="1785625"/>
            <a:chOff x="3274950" y="1572975"/>
            <a:chExt cx="796200" cy="1785625"/>
          </a:xfrm>
        </p:grpSpPr>
        <p:cxnSp>
          <p:nvCxnSpPr>
            <p:cNvPr id="3025" name="Google Shape;3025;p86"/>
            <p:cNvCxnSpPr/>
            <p:nvPr/>
          </p:nvCxnSpPr>
          <p:spPr>
            <a:xfrm flipH="1" rot="10800000">
              <a:off x="3386675" y="1572975"/>
              <a:ext cx="525900" cy="43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26" name="Google Shape;3026;p86"/>
            <p:cNvCxnSpPr/>
            <p:nvPr/>
          </p:nvCxnSpPr>
          <p:spPr>
            <a:xfrm>
              <a:off x="3499550" y="2159000"/>
              <a:ext cx="444600" cy="28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27" name="Google Shape;3027;p86"/>
            <p:cNvCxnSpPr/>
            <p:nvPr/>
          </p:nvCxnSpPr>
          <p:spPr>
            <a:xfrm>
              <a:off x="3274950" y="2241700"/>
              <a:ext cx="796200" cy="111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28" name="Google Shape;3028;p86"/>
          <p:cNvSpPr/>
          <p:nvPr/>
        </p:nvSpPr>
        <p:spPr>
          <a:xfrm>
            <a:off x="3104650" y="1854926"/>
            <a:ext cx="547200" cy="55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87"/>
          <p:cNvSpPr txBox="1"/>
          <p:nvPr>
            <p:ph type="title"/>
          </p:nvPr>
        </p:nvSpPr>
        <p:spPr>
          <a:xfrm>
            <a:off x="508000" y="203175"/>
            <a:ext cx="8607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the test sets</a:t>
            </a:r>
            <a:endParaRPr/>
          </a:p>
        </p:txBody>
      </p:sp>
      <p:sp>
        <p:nvSpPr>
          <p:cNvPr id="3034" name="Google Shape;3034;p8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35" name="Google Shape;3035;p87"/>
          <p:cNvGrpSpPr/>
          <p:nvPr/>
        </p:nvGrpSpPr>
        <p:grpSpPr>
          <a:xfrm>
            <a:off x="553212" y="966628"/>
            <a:ext cx="4522205" cy="3656711"/>
            <a:chOff x="2084263" y="862800"/>
            <a:chExt cx="4975471" cy="4023228"/>
          </a:xfrm>
        </p:grpSpPr>
        <p:pic>
          <p:nvPicPr>
            <p:cNvPr id="3036" name="Google Shape;3036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4263" y="862800"/>
              <a:ext cx="4975471" cy="4023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7" name="Google Shape;3037;p87"/>
            <p:cNvSpPr/>
            <p:nvPr/>
          </p:nvSpPr>
          <p:spPr>
            <a:xfrm>
              <a:off x="6368825" y="1312325"/>
              <a:ext cx="602100" cy="612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8" name="Google Shape;3038;p87"/>
          <p:cNvSpPr txBox="1"/>
          <p:nvPr/>
        </p:nvSpPr>
        <p:spPr>
          <a:xfrm>
            <a:off x="5453850" y="1037150"/>
            <a:ext cx="3245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Correct the label</a:t>
            </a:r>
            <a:r>
              <a:rPr lang="en">
                <a:solidFill>
                  <a:srgbClr val="222222"/>
                </a:solidFill>
              </a:rPr>
              <a:t> if a majority of reviewers: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 agree on our proposed label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Do nothing</a:t>
            </a:r>
            <a:r>
              <a:rPr lang="en">
                <a:solidFill>
                  <a:srgbClr val="222222"/>
                </a:solidFill>
              </a:rPr>
              <a:t> if a majority of reviewers: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 agree on the original label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Prune the example</a:t>
            </a:r>
            <a:r>
              <a:rPr lang="en">
                <a:solidFill>
                  <a:srgbClr val="222222"/>
                </a:solidFill>
              </a:rPr>
              <a:t> from the test set if the consensus is: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Neither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Both (multi-label)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Reviewers cannot agree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8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 Errors Categorization</a:t>
            </a:r>
            <a:endParaRPr/>
          </a:p>
        </p:txBody>
      </p:sp>
      <p:sp>
        <p:nvSpPr>
          <p:cNvPr id="3044" name="Google Shape;3044;p8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8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6" name="Google Shape;304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2" y="934775"/>
            <a:ext cx="7809725" cy="3588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7" name="Google Shape;3047;p88"/>
          <p:cNvSpPr/>
          <p:nvPr/>
        </p:nvSpPr>
        <p:spPr>
          <a:xfrm>
            <a:off x="5122325" y="1380050"/>
            <a:ext cx="1114800" cy="295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88"/>
          <p:cNvSpPr/>
          <p:nvPr/>
        </p:nvSpPr>
        <p:spPr>
          <a:xfrm>
            <a:off x="1869725" y="1380000"/>
            <a:ext cx="3217500" cy="295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88"/>
          <p:cNvSpPr/>
          <p:nvPr/>
        </p:nvSpPr>
        <p:spPr>
          <a:xfrm>
            <a:off x="6272225" y="1383350"/>
            <a:ext cx="1997100" cy="28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0" name="Google Shape;3050;p88"/>
          <p:cNvPicPr preferRelativeResize="0"/>
          <p:nvPr/>
        </p:nvPicPr>
        <p:blipFill rotWithShape="1">
          <a:blip r:embed="rId4">
            <a:alphaModFix/>
          </a:blip>
          <a:srcRect b="670" l="0" r="0" t="661"/>
          <a:stretch/>
        </p:blipFill>
        <p:spPr>
          <a:xfrm>
            <a:off x="129150" y="0"/>
            <a:ext cx="4929674" cy="2652900"/>
          </a:xfrm>
          <a:prstGeom prst="rect">
            <a:avLst/>
          </a:prstGeom>
          <a:noFill/>
          <a:ln>
            <a:noFill/>
          </a:ln>
          <a:effectLst>
            <a:outerShdw blurRad="771525" rotWithShape="0" algn="bl" dir="5400000" dist="19050">
              <a:srgbClr val="000000">
                <a:alpha val="70000"/>
              </a:srgbClr>
            </a:outerShdw>
          </a:effectLst>
        </p:spPr>
      </p:pic>
      <p:sp>
        <p:nvSpPr>
          <p:cNvPr id="3051" name="Google Shape;3051;p88"/>
          <p:cNvSpPr txBox="1"/>
          <p:nvPr/>
        </p:nvSpPr>
        <p:spPr>
          <a:xfrm>
            <a:off x="84675" y="3310500"/>
            <a:ext cx="5517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Remember our two questions? Now we have the tools (corrected test sets) to answer </a:t>
            </a:r>
            <a:r>
              <a:rPr b="1" lang="en" sz="1800">
                <a:solidFill>
                  <a:srgbClr val="FF0000"/>
                </a:solidFill>
              </a:rPr>
              <a:t>Q2</a:t>
            </a:r>
            <a:r>
              <a:rPr b="1" lang="en" sz="1800">
                <a:solidFill>
                  <a:schemeClr val="dk1"/>
                </a:solidFill>
              </a:rPr>
              <a:t>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052" name="Google Shape;3052;p88"/>
          <p:cNvSpPr/>
          <p:nvPr/>
        </p:nvSpPr>
        <p:spPr>
          <a:xfrm>
            <a:off x="165764" y="1957876"/>
            <a:ext cx="4838700" cy="6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3" name="Google Shape;3053;p88"/>
          <p:cNvCxnSpPr/>
          <p:nvPr/>
        </p:nvCxnSpPr>
        <p:spPr>
          <a:xfrm rot="10800000">
            <a:off x="2617500" y="2525800"/>
            <a:ext cx="1559400" cy="122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4" name="Google Shape;3054;p88"/>
          <p:cNvSpPr/>
          <p:nvPr/>
        </p:nvSpPr>
        <p:spPr>
          <a:xfrm>
            <a:off x="176400" y="35275"/>
            <a:ext cx="4838700" cy="1862700"/>
          </a:xfrm>
          <a:prstGeom prst="rect">
            <a:avLst/>
          </a:prstGeom>
          <a:solidFill>
            <a:srgbClr val="FFFFFF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8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 pre-trained black-box models on ImageNet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8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1" name="Google Shape;3061;p89"/>
          <p:cNvGrpSpPr/>
          <p:nvPr/>
        </p:nvGrpSpPr>
        <p:grpSpPr>
          <a:xfrm>
            <a:off x="11993" y="1386430"/>
            <a:ext cx="3377396" cy="2120292"/>
            <a:chOff x="1992086" y="1115249"/>
            <a:chExt cx="5011717" cy="3146301"/>
          </a:xfrm>
        </p:grpSpPr>
        <p:pic>
          <p:nvPicPr>
            <p:cNvPr id="3062" name="Google Shape;3062;p89"/>
            <p:cNvPicPr preferRelativeResize="0"/>
            <p:nvPr/>
          </p:nvPicPr>
          <p:blipFill rotWithShape="1">
            <a:blip r:embed="rId3">
              <a:alphaModFix/>
            </a:blip>
            <a:srcRect b="13013" l="6006" r="0" t="0"/>
            <a:stretch/>
          </p:blipFill>
          <p:spPr>
            <a:xfrm>
              <a:off x="2293050" y="1115250"/>
              <a:ext cx="4710752" cy="31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3" name="Google Shape;3063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7529" y="1218132"/>
              <a:ext cx="269934" cy="2858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4" name="Google Shape;3064;p89"/>
            <p:cNvSpPr/>
            <p:nvPr/>
          </p:nvSpPr>
          <p:spPr>
            <a:xfrm>
              <a:off x="1992086" y="1115249"/>
              <a:ext cx="345300" cy="30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89"/>
            <p:cNvSpPr/>
            <p:nvPr/>
          </p:nvSpPr>
          <p:spPr>
            <a:xfrm>
              <a:off x="2571880" y="1772613"/>
              <a:ext cx="68700" cy="164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6" name="Google Shape;3066;p89"/>
          <p:cNvSpPr txBox="1"/>
          <p:nvPr/>
        </p:nvSpPr>
        <p:spPr>
          <a:xfrm>
            <a:off x="504300" y="3555350"/>
            <a:ext cx="269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Pervasive Label Errors in Test Sets Destabilize Machine Learning Benchmarks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(Northcutt, Athalye, &amp; Mueller 2021)</a:t>
            </a:r>
            <a:endParaRPr sz="1000">
              <a:solidFill>
                <a:srgbClr val="073763"/>
              </a:solidFill>
            </a:endParaRPr>
          </a:p>
        </p:txBody>
      </p:sp>
      <p:pic>
        <p:nvPicPr>
          <p:cNvPr id="3067" name="Google Shape;306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700" y="1497850"/>
            <a:ext cx="2355238" cy="20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8" name="Google Shape;3068;p89"/>
          <p:cNvSpPr txBox="1"/>
          <p:nvPr/>
        </p:nvSpPr>
        <p:spPr>
          <a:xfrm>
            <a:off x="3294950" y="3555350"/>
            <a:ext cx="306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Measuring Robustness to Natural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Distribution Shifts in Image Classificatio</a:t>
            </a:r>
            <a:r>
              <a:rPr lang="en" sz="1000"/>
              <a:t>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(Taori, Dave, Shankar, Carlini,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Recht, &amp; Schmidt, 2021)</a:t>
            </a:r>
            <a:br>
              <a:rPr lang="en" sz="1000">
                <a:solidFill>
                  <a:srgbClr val="073763"/>
                </a:solidFill>
              </a:rPr>
            </a:b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From ImageNet to Image Classification: Contextualizing Progress on Benchmarks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(Tsipras, Santurkar, Engstrom, Ilyas, Madry, 2020)</a:t>
            </a:r>
            <a:endParaRPr sz="1000">
              <a:solidFill>
                <a:srgbClr val="073763"/>
              </a:solidFill>
            </a:endParaRPr>
          </a:p>
        </p:txBody>
      </p:sp>
      <p:pic>
        <p:nvPicPr>
          <p:cNvPr id="3069" name="Google Shape;3069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7200" y="1525525"/>
            <a:ext cx="2832250" cy="1842109"/>
          </a:xfrm>
          <a:prstGeom prst="rect">
            <a:avLst/>
          </a:prstGeom>
          <a:noFill/>
          <a:ln>
            <a:noFill/>
          </a:ln>
        </p:spPr>
      </p:pic>
      <p:sp>
        <p:nvSpPr>
          <p:cNvPr id="3070" name="Google Shape;3070;p89"/>
          <p:cNvSpPr txBox="1"/>
          <p:nvPr/>
        </p:nvSpPr>
        <p:spPr>
          <a:xfrm>
            <a:off x="6277125" y="3582900"/>
            <a:ext cx="283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Do ImageNet classifiers generalize to ImageNet?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(Recht, Roelofs, Schmidt, &amp; Shankar, 2019)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Why do classifier accuracies show linear trends under distribution shift?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(Mania &amp; Sra, 2021)</a:t>
            </a:r>
            <a:endParaRPr sz="1000">
              <a:solidFill>
                <a:srgbClr val="073763"/>
              </a:solidFill>
            </a:endParaRPr>
          </a:p>
        </p:txBody>
      </p:sp>
      <p:sp>
        <p:nvSpPr>
          <p:cNvPr id="3071" name="Google Shape;3071;p89"/>
          <p:cNvSpPr/>
          <p:nvPr/>
        </p:nvSpPr>
        <p:spPr>
          <a:xfrm>
            <a:off x="6217200" y="1121825"/>
            <a:ext cx="2985000" cy="378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89"/>
          <p:cNvSpPr/>
          <p:nvPr/>
        </p:nvSpPr>
        <p:spPr>
          <a:xfrm>
            <a:off x="3393800" y="1121825"/>
            <a:ext cx="2793900" cy="378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89"/>
          <p:cNvSpPr txBox="1"/>
          <p:nvPr/>
        </p:nvSpPr>
        <p:spPr>
          <a:xfrm>
            <a:off x="2335400" y="2407500"/>
            <a:ext cx="4543800" cy="12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But what if instead of looking at the entire validation set, we compare performance on the (much smaller) subset of examples with corrected labels?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9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 pre-trained black-box models on ImageNet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9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9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1" name="Google Shape;3081;p90"/>
          <p:cNvPicPr preferRelativeResize="0"/>
          <p:nvPr/>
        </p:nvPicPr>
        <p:blipFill rotWithShape="1">
          <a:blip r:embed="rId3">
            <a:alphaModFix/>
          </a:blip>
          <a:srcRect b="2591" l="0" r="0" t="0"/>
          <a:stretch/>
        </p:blipFill>
        <p:spPr>
          <a:xfrm>
            <a:off x="1606375" y="975000"/>
            <a:ext cx="5542050" cy="369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2" name="Google Shape;3082;p90"/>
          <p:cNvSpPr txBox="1"/>
          <p:nvPr/>
        </p:nvSpPr>
        <p:spPr>
          <a:xfrm>
            <a:off x="5562575" y="1476150"/>
            <a:ext cx="2955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 the result is specific to ImageNet?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9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finding, this time on CIFAR-10</a:t>
            </a:r>
            <a:endParaRPr/>
          </a:p>
        </p:txBody>
      </p:sp>
      <p:sp>
        <p:nvSpPr>
          <p:cNvPr id="3088" name="Google Shape;3088;p9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9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0" name="Google Shape;309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038" y="898013"/>
            <a:ext cx="6017377" cy="386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learning roadmap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2914025" y="1854750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9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9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9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98" name="Google Shape;3098;p92"/>
          <p:cNvGrpSpPr/>
          <p:nvPr/>
        </p:nvGrpSpPr>
        <p:grpSpPr>
          <a:xfrm>
            <a:off x="164442" y="1386441"/>
            <a:ext cx="3702155" cy="2324173"/>
            <a:chOff x="1992086" y="1115249"/>
            <a:chExt cx="5011717" cy="3146301"/>
          </a:xfrm>
        </p:grpSpPr>
        <p:pic>
          <p:nvPicPr>
            <p:cNvPr id="3099" name="Google Shape;3099;p92"/>
            <p:cNvPicPr preferRelativeResize="0"/>
            <p:nvPr/>
          </p:nvPicPr>
          <p:blipFill rotWithShape="1">
            <a:blip r:embed="rId3">
              <a:alphaModFix/>
            </a:blip>
            <a:srcRect b="13013" l="6006" r="0" t="0"/>
            <a:stretch/>
          </p:blipFill>
          <p:spPr>
            <a:xfrm>
              <a:off x="2293050" y="1115250"/>
              <a:ext cx="4710752" cy="31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0" name="Google Shape;3100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7529" y="1218132"/>
              <a:ext cx="269934" cy="2858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1" name="Google Shape;3101;p92"/>
            <p:cNvSpPr/>
            <p:nvPr/>
          </p:nvSpPr>
          <p:spPr>
            <a:xfrm>
              <a:off x="1992086" y="1115249"/>
              <a:ext cx="345300" cy="30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92"/>
            <p:cNvSpPr/>
            <p:nvPr/>
          </p:nvSpPr>
          <p:spPr>
            <a:xfrm>
              <a:off x="2571880" y="1772613"/>
              <a:ext cx="68700" cy="164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03" name="Google Shape;3103;p92"/>
          <p:cNvPicPr preferRelativeResize="0"/>
          <p:nvPr/>
        </p:nvPicPr>
        <p:blipFill rotWithShape="1">
          <a:blip r:embed="rId5">
            <a:alphaModFix/>
          </a:blip>
          <a:srcRect b="2591" l="0" r="0" t="0"/>
          <a:stretch/>
        </p:blipFill>
        <p:spPr>
          <a:xfrm>
            <a:off x="4788704" y="1488390"/>
            <a:ext cx="3183071" cy="212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4" name="Google Shape;3104;p92"/>
          <p:cNvCxnSpPr/>
          <p:nvPr/>
        </p:nvCxnSpPr>
        <p:spPr>
          <a:xfrm>
            <a:off x="3866597" y="2957753"/>
            <a:ext cx="818400" cy="1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5" name="Google Shape;3105;p92"/>
          <p:cNvSpPr txBox="1"/>
          <p:nvPr/>
        </p:nvSpPr>
        <p:spPr>
          <a:xfrm>
            <a:off x="3224400" y="3312375"/>
            <a:ext cx="224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At what noise prevalence do the rankings start to change?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06" name="Google Shape;3106;p92"/>
          <p:cNvSpPr txBox="1"/>
          <p:nvPr/>
        </p:nvSpPr>
        <p:spPr>
          <a:xfrm>
            <a:off x="1610200" y="2711950"/>
            <a:ext cx="2023500" cy="61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2.9% noise prevalence</a:t>
            </a: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0000"/>
                </a:solidFill>
              </a:rPr>
              <a:t>~50k examples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07" name="Google Shape;3107;p92"/>
          <p:cNvSpPr txBox="1"/>
          <p:nvPr/>
        </p:nvSpPr>
        <p:spPr>
          <a:xfrm>
            <a:off x="5363750" y="2711950"/>
            <a:ext cx="2082600" cy="61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100% noise prevalence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~1.5k examples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08" name="Google Shape;3108;p92"/>
          <p:cNvSpPr/>
          <p:nvPr/>
        </p:nvSpPr>
        <p:spPr>
          <a:xfrm>
            <a:off x="1001900" y="1622775"/>
            <a:ext cx="11925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9" name="Google Shape;3109;p92"/>
          <p:cNvSpPr/>
          <p:nvPr/>
        </p:nvSpPr>
        <p:spPr>
          <a:xfrm>
            <a:off x="6978850" y="1690600"/>
            <a:ext cx="818400" cy="70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0" name="Google Shape;3110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006" y="1622763"/>
            <a:ext cx="129825" cy="1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1" name="Google Shape;3111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1876" y="1917075"/>
            <a:ext cx="1107725" cy="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2" name="Google Shape;311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950606" y="1362863"/>
            <a:ext cx="129825" cy="1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3" name="Google Shape;3113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9600" y="1622771"/>
            <a:ext cx="129825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p9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Two pre-trained ImageNet models tested on original (noisy) labels</a:t>
            </a:r>
            <a:endParaRPr sz="2200"/>
          </a:p>
        </p:txBody>
      </p:sp>
      <p:sp>
        <p:nvSpPr>
          <p:cNvPr id="3119" name="Google Shape;3119;p9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20" name="Google Shape;3120;p93"/>
          <p:cNvGrpSpPr/>
          <p:nvPr/>
        </p:nvGrpSpPr>
        <p:grpSpPr>
          <a:xfrm>
            <a:off x="0" y="893067"/>
            <a:ext cx="9296403" cy="3400574"/>
            <a:chOff x="0" y="1022449"/>
            <a:chExt cx="9296403" cy="3400574"/>
          </a:xfrm>
        </p:grpSpPr>
        <p:pic>
          <p:nvPicPr>
            <p:cNvPr id="3121" name="Google Shape;312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022449"/>
              <a:ext cx="9144003" cy="3098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2" name="Google Shape;3122;p93"/>
            <p:cNvPicPr preferRelativeResize="0"/>
            <p:nvPr/>
          </p:nvPicPr>
          <p:blipFill rotWithShape="1">
            <a:blip r:embed="rId4">
              <a:alphaModFix/>
            </a:blip>
            <a:srcRect b="0" l="0" r="0" t="91112"/>
            <a:stretch/>
          </p:blipFill>
          <p:spPr>
            <a:xfrm>
              <a:off x="152400" y="4121049"/>
              <a:ext cx="9144003" cy="301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3" name="Google Shape;3123;p93"/>
          <p:cNvSpPr txBox="1"/>
          <p:nvPr/>
        </p:nvSpPr>
        <p:spPr>
          <a:xfrm>
            <a:off x="1435925" y="2463825"/>
            <a:ext cx="2955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What happens when we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correct the test labels</a:t>
            </a:r>
            <a:r>
              <a:rPr b="1" lang="en" sz="1800">
                <a:solidFill>
                  <a:schemeClr val="dk1"/>
                </a:solidFill>
              </a:rPr>
              <a:t>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24" name="Google Shape;3124;p93"/>
          <p:cNvSpPr/>
          <p:nvPr/>
        </p:nvSpPr>
        <p:spPr>
          <a:xfrm>
            <a:off x="237651" y="1304743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9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 when we correct the test set, benchmark rankings destabilize</a:t>
            </a:r>
            <a:endParaRPr/>
          </a:p>
        </p:txBody>
      </p:sp>
      <p:sp>
        <p:nvSpPr>
          <p:cNvPr id="3130" name="Google Shape;3130;p9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9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2" name="Google Shape;31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00" y="860372"/>
            <a:ext cx="9151601" cy="344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3" name="Google Shape;3133;p94"/>
          <p:cNvSpPr/>
          <p:nvPr/>
        </p:nvSpPr>
        <p:spPr>
          <a:xfrm>
            <a:off x="273501" y="1359950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9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 when we correct the test set, benchmark rankings destabilize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9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9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1" name="Google Shape;314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3" cy="3420071"/>
          </a:xfrm>
          <a:prstGeom prst="rect">
            <a:avLst/>
          </a:prstGeom>
          <a:noFill/>
          <a:ln>
            <a:noFill/>
          </a:ln>
        </p:spPr>
      </p:pic>
      <p:sp>
        <p:nvSpPr>
          <p:cNvPr id="3142" name="Google Shape;3142;p95"/>
          <p:cNvSpPr/>
          <p:nvPr/>
        </p:nvSpPr>
        <p:spPr>
          <a:xfrm>
            <a:off x="273501" y="1359950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95"/>
          <p:cNvSpPr/>
          <p:nvPr/>
        </p:nvSpPr>
        <p:spPr>
          <a:xfrm>
            <a:off x="1944950" y="2378025"/>
            <a:ext cx="630600" cy="55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95"/>
          <p:cNvSpPr txBox="1"/>
          <p:nvPr/>
        </p:nvSpPr>
        <p:spPr>
          <a:xfrm>
            <a:off x="5562575" y="1476150"/>
            <a:ext cx="2955300" cy="101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Again we asked,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is the result is specific to ImageNet?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9" name="Google Shape;314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38" y="815475"/>
            <a:ext cx="7213573" cy="413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0" name="Google Shape;3150;p96"/>
          <p:cNvCxnSpPr/>
          <p:nvPr/>
        </p:nvCxnSpPr>
        <p:spPr>
          <a:xfrm>
            <a:off x="1717025" y="3031400"/>
            <a:ext cx="4558500" cy="6687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1" name="Google Shape;3151;p96"/>
          <p:cNvSpPr/>
          <p:nvPr/>
        </p:nvSpPr>
        <p:spPr>
          <a:xfrm>
            <a:off x="853725" y="2754550"/>
            <a:ext cx="5642100" cy="21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9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story on CIFAR-10 benchmark rankings</a:t>
            </a:r>
            <a:endParaRPr/>
          </a:p>
        </p:txBody>
      </p:sp>
      <p:sp>
        <p:nvSpPr>
          <p:cNvPr id="3153" name="Google Shape;3153;p9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4" name="Google Shape;3154;p96"/>
          <p:cNvSpPr/>
          <p:nvPr/>
        </p:nvSpPr>
        <p:spPr>
          <a:xfrm>
            <a:off x="6495850" y="2332425"/>
            <a:ext cx="1473900" cy="25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5" name="Google Shape;3155;p96"/>
          <p:cNvCxnSpPr/>
          <p:nvPr/>
        </p:nvCxnSpPr>
        <p:spPr>
          <a:xfrm>
            <a:off x="1717025" y="1130625"/>
            <a:ext cx="4562400" cy="14094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96"/>
          <p:cNvSpPr/>
          <p:nvPr/>
        </p:nvSpPr>
        <p:spPr>
          <a:xfrm>
            <a:off x="2022575" y="2935425"/>
            <a:ext cx="849000" cy="163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97"/>
          <p:cNvSpPr txBox="1"/>
          <p:nvPr>
            <p:ph idx="1" type="body"/>
          </p:nvPr>
        </p:nvSpPr>
        <p:spPr>
          <a:xfrm>
            <a:off x="12025" y="858575"/>
            <a:ext cx="9067500" cy="3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Conclusions</a:t>
            </a:r>
            <a:br>
              <a:rPr b="1" lang="en" sz="2200">
                <a:solidFill>
                  <a:schemeClr val="dk1"/>
                </a:solidFill>
              </a:rPr>
            </a:br>
            <a:endParaRPr sz="1600" u="sng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Model rankings can change with just 6% increase in noise prevalence </a:t>
            </a:r>
            <a:r>
              <a:rPr lang="en" sz="1200">
                <a:solidFill>
                  <a:schemeClr val="dk1"/>
                </a:solidFill>
              </a:rPr>
              <a:t>(even in these highly-curated test sets)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ML practitioners cannot know this unless they benchmark </a:t>
            </a:r>
            <a:r>
              <a:rPr lang="en">
                <a:solidFill>
                  <a:schemeClr val="dk1"/>
                </a:solidFill>
              </a:rPr>
              <a:t>with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u="sng">
                <a:solidFill>
                  <a:schemeClr val="dk1"/>
                </a:solidFill>
              </a:rPr>
              <a:t>correct</a:t>
            </a:r>
            <a:r>
              <a:rPr lang="en" u="sng">
                <a:solidFill>
                  <a:schemeClr val="dk1"/>
                </a:solidFill>
              </a:rPr>
              <a:t>ed </a:t>
            </a:r>
            <a:r>
              <a:rPr lang="en" sz="1400" u="sng">
                <a:solidFill>
                  <a:schemeClr val="dk1"/>
                </a:solidFill>
              </a:rPr>
              <a:t>test set labels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fact that simple models regularize (reduce overfitting to label noise) is not surprising. 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rgbClr val="1C4587"/>
                </a:solidFill>
              </a:rPr>
              <a:t>Li, Socher, &amp; Hoi, 2020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surprise </a:t>
            </a:r>
            <a:r>
              <a:rPr lang="en">
                <a:solidFill>
                  <a:schemeClr val="dk1"/>
                </a:solidFill>
              </a:rPr>
              <a:t>--</a:t>
            </a:r>
            <a:r>
              <a:rPr lang="en" sz="1400">
                <a:solidFill>
                  <a:schemeClr val="dk1"/>
                </a:solidFill>
              </a:rPr>
              <a:t> test sets are far noisier than the ML community </a:t>
            </a:r>
            <a:r>
              <a:rPr lang="en">
                <a:solidFill>
                  <a:schemeClr val="dk1"/>
                </a:solidFill>
              </a:rPr>
              <a:t>thought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labelerrors.com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 sz="1400">
                <a:solidFill>
                  <a:schemeClr val="dk1"/>
                </a:solidFill>
              </a:rPr>
              <a:t>n ML practitioner’s </a:t>
            </a:r>
            <a:r>
              <a:rPr lang="en">
                <a:solidFill>
                  <a:schemeClr val="dk1"/>
                </a:solidFill>
              </a:rPr>
              <a:t>“best model” may underperform other models in real-world deployment.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For humans to deploy ML models with confidence -- noise in the test set must be quantified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confident learning addresses this problem with realistic sufficient conditions for finding label errors  -- and we have shown its efficacy for ten of the most popular ML benchmark test sets.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97"/>
          <p:cNvSpPr txBox="1"/>
          <p:nvPr>
            <p:ph type="title"/>
          </p:nvPr>
        </p:nvSpPr>
        <p:spPr>
          <a:xfrm>
            <a:off x="237650" y="203175"/>
            <a:ext cx="8757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rgbClr val="85200C"/>
                </a:solidFill>
              </a:rPr>
              <a:t>Are practitioners unknowingly benchmarking ML using erroneous test sets?</a:t>
            </a:r>
            <a:endParaRPr/>
          </a:p>
        </p:txBody>
      </p:sp>
      <p:sp>
        <p:nvSpPr>
          <p:cNvPr id="3163" name="Google Shape;3163;p97"/>
          <p:cNvSpPr/>
          <p:nvPr/>
        </p:nvSpPr>
        <p:spPr>
          <a:xfrm>
            <a:off x="122875" y="7144175"/>
            <a:ext cx="8757900" cy="7065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97"/>
          <p:cNvSpPr/>
          <p:nvPr/>
        </p:nvSpPr>
        <p:spPr>
          <a:xfrm>
            <a:off x="138875" y="5614800"/>
            <a:ext cx="8757900" cy="5190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9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6" name="Google Shape;3166;p97"/>
          <p:cNvSpPr/>
          <p:nvPr/>
        </p:nvSpPr>
        <p:spPr>
          <a:xfrm>
            <a:off x="195600" y="7850675"/>
            <a:ext cx="8841900" cy="4233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97"/>
          <p:cNvSpPr/>
          <p:nvPr/>
        </p:nvSpPr>
        <p:spPr>
          <a:xfrm>
            <a:off x="138875" y="6133800"/>
            <a:ext cx="8757900" cy="9246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97"/>
          <p:cNvSpPr/>
          <p:nvPr/>
        </p:nvSpPr>
        <p:spPr>
          <a:xfrm>
            <a:off x="302100" y="5218800"/>
            <a:ext cx="8841900" cy="3228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98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Lab: improve a model trained with bad labels.</a:t>
            </a:r>
            <a:endParaRPr/>
          </a:p>
        </p:txBody>
      </p:sp>
      <p:sp>
        <p:nvSpPr>
          <p:cNvPr id="3174" name="Google Shape;3174;p9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9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6" name="Google Shape;3176;p98"/>
          <p:cNvPicPr preferRelativeResize="0"/>
          <p:nvPr/>
        </p:nvPicPr>
        <p:blipFill rotWithShape="1">
          <a:blip r:embed="rId3">
            <a:alphaModFix/>
          </a:blip>
          <a:srcRect b="0" l="14693" r="22938" t="0"/>
          <a:stretch/>
        </p:blipFill>
        <p:spPr>
          <a:xfrm>
            <a:off x="2526700" y="922238"/>
            <a:ext cx="4090598" cy="179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7" name="Google Shape;3177;p98"/>
          <p:cNvPicPr preferRelativeResize="0"/>
          <p:nvPr/>
        </p:nvPicPr>
        <p:blipFill rotWithShape="1">
          <a:blip r:embed="rId4">
            <a:alphaModFix/>
          </a:blip>
          <a:srcRect b="0" l="16506" r="0" t="0"/>
          <a:stretch/>
        </p:blipFill>
        <p:spPr>
          <a:xfrm>
            <a:off x="1893350" y="2822481"/>
            <a:ext cx="5595000" cy="192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99"/>
          <p:cNvSpPr txBox="1"/>
          <p:nvPr>
            <p:ph idx="1" type="body"/>
          </p:nvPr>
        </p:nvSpPr>
        <p:spPr>
          <a:xfrm>
            <a:off x="237650" y="1654500"/>
            <a:ext cx="8520600" cy="1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THIS SLIDE</a:t>
            </a:r>
            <a:endParaRPr sz="4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000"/>
              <a:t>INTENTIONALLY LEFT BLANK</a:t>
            </a:r>
            <a:endParaRPr sz="4000"/>
          </a:p>
        </p:txBody>
      </p:sp>
      <p:sp>
        <p:nvSpPr>
          <p:cNvPr id="3183" name="Google Shape;3183;p9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100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label errors in your own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3189" name="Google Shape;3189;p10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0" name="Google Shape;3190;p100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3191" name="Google Shape;319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200" y="914014"/>
            <a:ext cx="7064776" cy="33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01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data errors in your own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3197" name="Google Shape;3197;p10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8" name="Google Shape;3198;p101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3199" name="Google Shape;319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476" y="1095853"/>
            <a:ext cx="6608973" cy="31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p101"/>
          <p:cNvSpPr/>
          <p:nvPr/>
        </p:nvSpPr>
        <p:spPr>
          <a:xfrm>
            <a:off x="1202475" y="1646975"/>
            <a:ext cx="14169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Confident learning (CL)?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560300" y="934775"/>
            <a:ext cx="81243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learning (CL) </a:t>
            </a:r>
            <a:r>
              <a:rPr lang="en"/>
              <a:t>is a framework of theory and algorithms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label errors in a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Ranking data by likelihood of being a label issue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with noisy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characterization of label noise in a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curation</a:t>
            </a:r>
            <a:r>
              <a:rPr lang="en">
                <a:solidFill>
                  <a:srgbClr val="073763"/>
                </a:solidFill>
              </a:rPr>
              <a:t> (next lecture!)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308900" y="2811300"/>
            <a:ext cx="8378100" cy="2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Key Idea: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With confident learning, you can use ANY model’s </a:t>
            </a:r>
            <a:r>
              <a:rPr b="1" lang="en" sz="2400">
                <a:solidFill>
                  <a:srgbClr val="434343"/>
                </a:solidFill>
              </a:rPr>
              <a:t>predicted</a:t>
            </a:r>
            <a:r>
              <a:rPr b="1" lang="en" sz="2400">
                <a:solidFill>
                  <a:srgbClr val="434343"/>
                </a:solidFill>
              </a:rPr>
              <a:t> probabilities to find label errors.</a:t>
            </a:r>
            <a:br>
              <a:rPr b="1" lang="en" sz="2400">
                <a:solidFill>
                  <a:srgbClr val="434343"/>
                </a:solidFill>
              </a:rPr>
            </a:br>
            <a:r>
              <a:rPr b="1" lang="en" sz="2400">
                <a:solidFill>
                  <a:srgbClr val="434343"/>
                </a:solidFill>
              </a:rPr>
              <a:t>(data-centric, modal-agnostic)</a:t>
            </a:r>
            <a:endParaRPr b="1" sz="2400">
              <a:solidFill>
                <a:srgbClr val="434343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737275" y="309225"/>
            <a:ext cx="35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Northcutt, Jiang, &amp; Chuang (JAIR, 2021)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102"/>
          <p:cNvSpPr txBox="1"/>
          <p:nvPr>
            <p:ph type="title"/>
          </p:nvPr>
        </p:nvSpPr>
        <p:spPr>
          <a:xfrm>
            <a:off x="55575" y="203175"/>
            <a:ext cx="9088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consensus labels for your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3206" name="Google Shape;3206;p10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7" name="Google Shape;3207;p102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3208" name="Google Shape;320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501" y="982828"/>
            <a:ext cx="6792776" cy="32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9" name="Google Shape;3209;p102"/>
          <p:cNvSpPr/>
          <p:nvPr/>
        </p:nvSpPr>
        <p:spPr>
          <a:xfrm>
            <a:off x="1340325" y="2407050"/>
            <a:ext cx="23664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lean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